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38" r:id="rId2"/>
    <p:sldId id="299" r:id="rId3"/>
    <p:sldId id="314" r:id="rId4"/>
    <p:sldId id="308" r:id="rId5"/>
    <p:sldId id="339" r:id="rId6"/>
    <p:sldId id="333" r:id="rId7"/>
    <p:sldId id="336" r:id="rId8"/>
    <p:sldId id="334" r:id="rId9"/>
    <p:sldId id="340" r:id="rId10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5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DF4CF-7D2D-4BCC-9CA6-1E177D80A02E}" type="datetimeFigureOut">
              <a:rPr lang="fi-FI" smtClean="0"/>
              <a:t>24.7.2023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12F7E-35A8-4B93-9D42-75EA0470F6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14670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DF4CF-7D2D-4BCC-9CA6-1E177D80A02E}" type="datetimeFigureOut">
              <a:rPr lang="fi-FI" smtClean="0"/>
              <a:t>24.7.2023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12F7E-35A8-4B93-9D42-75EA0470F6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3188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DF4CF-7D2D-4BCC-9CA6-1E177D80A02E}" type="datetimeFigureOut">
              <a:rPr lang="fi-FI" smtClean="0"/>
              <a:t>24.7.2023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12F7E-35A8-4B93-9D42-75EA0470F6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47354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DF4CF-7D2D-4BCC-9CA6-1E177D80A02E}" type="datetimeFigureOut">
              <a:rPr lang="fi-FI" smtClean="0"/>
              <a:t>24.7.2023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12F7E-35A8-4B93-9D42-75EA0470F6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50004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DF4CF-7D2D-4BCC-9CA6-1E177D80A02E}" type="datetimeFigureOut">
              <a:rPr lang="fi-FI" smtClean="0"/>
              <a:t>24.7.2023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12F7E-35A8-4B93-9D42-75EA0470F6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5013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DF4CF-7D2D-4BCC-9CA6-1E177D80A02E}" type="datetimeFigureOut">
              <a:rPr lang="fi-FI" smtClean="0"/>
              <a:t>24.7.2023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12F7E-35A8-4B93-9D42-75EA0470F6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5647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DF4CF-7D2D-4BCC-9CA6-1E177D80A02E}" type="datetimeFigureOut">
              <a:rPr lang="fi-FI" smtClean="0"/>
              <a:t>24.7.2023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12F7E-35A8-4B93-9D42-75EA0470F6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7088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DF4CF-7D2D-4BCC-9CA6-1E177D80A02E}" type="datetimeFigureOut">
              <a:rPr lang="fi-FI" smtClean="0"/>
              <a:t>24.7.2023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12F7E-35A8-4B93-9D42-75EA0470F6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00814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DF4CF-7D2D-4BCC-9CA6-1E177D80A02E}" type="datetimeFigureOut">
              <a:rPr lang="fi-FI" smtClean="0"/>
              <a:t>24.7.2023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12F7E-35A8-4B93-9D42-75EA0470F6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76101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DF4CF-7D2D-4BCC-9CA6-1E177D80A02E}" type="datetimeFigureOut">
              <a:rPr lang="fi-FI" smtClean="0"/>
              <a:t>24.7.2023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12F7E-35A8-4B93-9D42-75EA0470F6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2972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DF4CF-7D2D-4BCC-9CA6-1E177D80A02E}" type="datetimeFigureOut">
              <a:rPr lang="fi-FI" smtClean="0"/>
              <a:t>24.7.2023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12F7E-35A8-4B93-9D42-75EA0470F6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18566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DDF4CF-7D2D-4BCC-9CA6-1E177D80A02E}" type="datetimeFigureOut">
              <a:rPr lang="fi-FI" smtClean="0"/>
              <a:t>24.7.2023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612F7E-35A8-4B93-9D42-75EA0470F6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78332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5378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31273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iruutu 5">
            <a:extLst>
              <a:ext uri="{FF2B5EF4-FFF2-40B4-BE49-F238E27FC236}">
                <a16:creationId xmlns:a16="http://schemas.microsoft.com/office/drawing/2014/main" id="{273E6C52-64C4-36AF-F886-32C0BD712323}"/>
              </a:ext>
            </a:extLst>
          </p:cNvPr>
          <p:cNvSpPr txBox="1"/>
          <p:nvPr/>
        </p:nvSpPr>
        <p:spPr>
          <a:xfrm>
            <a:off x="344308" y="971345"/>
            <a:ext cx="26886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Jotta </a:t>
            </a:r>
            <a:r>
              <a:rPr kumimoji="0" lang="fi-FI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tasa-arvo</a:t>
            </a:r>
            <a:r>
              <a:rPr kumimoji="0" lang="fi-FI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ja </a:t>
            </a:r>
            <a:r>
              <a:rPr kumimoji="0" lang="fi-FI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yhdenvertaisuus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 toteutua lapsiryhmässä, tulee varhaiskasvatushenkilöstön: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</a:t>
            </a: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huomata jokaisessa lapsessa hyvää.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kohdata ja huomioida jokainen lapsi yksilönä.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toimia tasapuolisesti ja antaa jokaiselle lapselle yhtäläisiä mahdollisuuksia.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estää kaikenlainen syrjintä.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0B8DA4B3-F957-AAF3-FA19-005AE57A9626}"/>
              </a:ext>
            </a:extLst>
          </p:cNvPr>
          <p:cNvSpPr txBox="1"/>
          <p:nvPr/>
        </p:nvSpPr>
        <p:spPr>
          <a:xfrm>
            <a:off x="3710962" y="1057056"/>
            <a:ext cx="245310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Jotta lapsen </a:t>
            </a:r>
            <a:r>
              <a:rPr kumimoji="0" lang="fi-FI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huolenpito</a:t>
            </a:r>
            <a:r>
              <a:rPr kumimoji="0" lang="fi-FI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fi-FI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hyvinvointi </a:t>
            </a:r>
            <a:r>
              <a:rPr kumimoji="0" lang="fi-FI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ja</a:t>
            </a:r>
            <a:r>
              <a:rPr kumimoji="0" lang="fi-FI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tuki </a:t>
            </a:r>
            <a:r>
              <a:rPr kumimoji="0" lang="fi-FI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 toteutua tarkoituksenmukaisesti, tulee varhaiskasvatushenkilöstön omalta osaltaan: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kohdata lapsi sensitiivisesti (olla aidosti läsnä), välittää ja huolehtia lapsen henkilökohtaisista tarpeista.</a:t>
            </a: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4FF06ACF-6A20-CA8D-C6DB-FC86622AFCE6}"/>
              </a:ext>
            </a:extLst>
          </p:cNvPr>
          <p:cNvSpPr txBox="1"/>
          <p:nvPr/>
        </p:nvSpPr>
        <p:spPr>
          <a:xfrm>
            <a:off x="6986630" y="839648"/>
            <a:ext cx="2431473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Jotta voi toteuttaa </a:t>
            </a:r>
            <a:r>
              <a:rPr kumimoji="0" lang="fi-FI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vasun mukaista </a:t>
            </a:r>
            <a:r>
              <a:rPr kumimoji="0" lang="fi-FI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toimintaa, tulee vasun sisällöt tuntea, ymmärtää ja osata.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Vinkit: </a:t>
            </a:r>
          </a:p>
          <a:p>
            <a:pPr marL="228600" marR="0" lvl="0" indent="-22860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Lue varhaiskasvatussuunnitelma.</a:t>
            </a:r>
          </a:p>
          <a:p>
            <a:pPr marL="228600" marR="0" lvl="0" indent="-22860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Lukiessasi merkkaa kaikki ne kohdat, jotka eivät heti ”avaudu”. </a:t>
            </a:r>
          </a:p>
          <a:p>
            <a:pPr marL="228600" marR="0" lvl="0" indent="-22860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Kerro esihenkilöllesi, mihin asioihin tunnet tarvitsevasti perehdytystä / lisäkoulutusta.</a:t>
            </a: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943EAB58-6AAB-D332-031A-BC28DDCC85E5}"/>
              </a:ext>
            </a:extLst>
          </p:cNvPr>
          <p:cNvSpPr txBox="1"/>
          <p:nvPr/>
        </p:nvSpPr>
        <p:spPr>
          <a:xfrm>
            <a:off x="6998961" y="4327039"/>
            <a:ext cx="242223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Jotta lapsi voi tuntea tulleensa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kuulluksi, ymmärretyksi ja hyväksytyksi </a:t>
            </a:r>
            <a:r>
              <a:rPr kumimoji="0" lang="fi-FI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omana itsenään, tulee varhaiskasvatushenkilöstön: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olla kiinnostunut lapsesta ja hänen ajatuksistaan ja tekemisestään.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kysyä / selvittää lapsen mielenkiinnon kohteet.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puhua / kommunikoida lapsen osaamistason mukaisin keinoin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(sanat, kuvat, ilmeet, eleet).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FD15FDCE-644F-90AA-4473-D0DE48B9F112}"/>
              </a:ext>
            </a:extLst>
          </p:cNvPr>
          <p:cNvSpPr txBox="1"/>
          <p:nvPr/>
        </p:nvSpPr>
        <p:spPr>
          <a:xfrm>
            <a:off x="3648593" y="4355614"/>
            <a:ext cx="2606644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Jotta lapsi voi </a:t>
            </a:r>
            <a:r>
              <a:rPr kumimoji="0" lang="fi-FI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vaikuttaa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itseään koskeviin asioihin</a:t>
            </a:r>
            <a:r>
              <a:rPr kumimoji="0" lang="fi-FI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tulee varhaiskasvatushenkilöstön: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luoda ryhmän toimintatavat sellaisiksi, että lapsen osallisuus ja vaikuttamisen mahdollisuus toteutuu ja varmistuu joka päivä.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Vinkki: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tarkastelkaa, miten lapsen osallisuus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toteutuu päivän eri tilanteissa.</a:t>
            </a:r>
          </a:p>
        </p:txBody>
      </p:sp>
    </p:spTree>
    <p:extLst>
      <p:ext uri="{BB962C8B-B14F-4D97-AF65-F5344CB8AC3E}">
        <p14:creationId xmlns:p14="http://schemas.microsoft.com/office/powerpoint/2010/main" val="42263362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68164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ruutu 1">
            <a:extLst>
              <a:ext uri="{FF2B5EF4-FFF2-40B4-BE49-F238E27FC236}">
                <a16:creationId xmlns:a16="http://schemas.microsoft.com/office/drawing/2014/main" id="{01811063-E5F6-1F8F-0EC0-DEBA452BF4A3}"/>
              </a:ext>
            </a:extLst>
          </p:cNvPr>
          <p:cNvSpPr txBox="1"/>
          <p:nvPr/>
        </p:nvSpPr>
        <p:spPr>
          <a:xfrm>
            <a:off x="7088964" y="693189"/>
            <a:ext cx="226127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Jotta lapsi voi </a:t>
            </a:r>
            <a:r>
              <a:rPr kumimoji="0" lang="fi-FI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harjoitella ja oppia uusia taitoja ja asioita</a:t>
            </a:r>
            <a:r>
              <a:rPr kumimoji="0" lang="fi-FI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tulee varhaiskasvatushenkilöstön: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mahdollistaa ihmetteleminen, tutkiminen ja oivaltaminen.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tarjota monipuolisia oppimisen kokemuksia ja tilanteita.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Vinkki: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Sen sijaan, että annetaan vain valmiita vastauksia, esitetään kysymyksiä ja annetaan tilaa lapsen omalle ihmettelylle, tutkimiselle sekä oivaltamiselle.</a:t>
            </a: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001E0B46-581D-18D9-4045-8ED7AC9724C3}"/>
              </a:ext>
            </a:extLst>
          </p:cNvPr>
          <p:cNvSpPr txBox="1"/>
          <p:nvPr/>
        </p:nvSpPr>
        <p:spPr>
          <a:xfrm>
            <a:off x="3691865" y="972070"/>
            <a:ext cx="2516487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Jotta lapsi voi </a:t>
            </a:r>
            <a:r>
              <a:rPr kumimoji="0" lang="fi-FI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tuntea kuuluvansa ryhmään ja saada kavereita</a:t>
            </a:r>
            <a:r>
              <a:rPr kumimoji="0" lang="fi-FI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tulee varhaiskasvatushenkilöstön: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tehdä jokainen lapsi ryhmässä näkyväksi.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huolehtia, ettei kukaan lapsi jää tahtomattaan yksin.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auttaa kavereiden löytämisessä.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puuttua välittömästi kaikenlaiseen syrjimiseen ja kiusaamiseen.</a:t>
            </a: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432C258B-961B-4744-9B76-9EBC21531DFA}"/>
              </a:ext>
            </a:extLst>
          </p:cNvPr>
          <p:cNvSpPr txBox="1"/>
          <p:nvPr/>
        </p:nvSpPr>
        <p:spPr>
          <a:xfrm>
            <a:off x="427512" y="895125"/>
            <a:ext cx="2516487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Jotta lapsi voi </a:t>
            </a:r>
            <a:r>
              <a:rPr kumimoji="0" lang="fi-FI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ilmaista itseään monin eri muodoin</a:t>
            </a:r>
            <a:r>
              <a:rPr kumimoji="0" lang="fi-FI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tulee varhaiskasvatushenkilöstön: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mahdollistaa lasten omien ideoiden toteuttaminen.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tarjota vaihtoehtoja, koska kaikkien lasten   ei tarvitse harjoitella asioita samoin menetelmin.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asettaa leikki- ja toimintavälineet lasten näkyville ja saataville.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4EB6D890-E9A9-EE0D-76F4-257922D351C5}"/>
              </a:ext>
            </a:extLst>
          </p:cNvPr>
          <p:cNvSpPr txBox="1"/>
          <p:nvPr/>
        </p:nvSpPr>
        <p:spPr>
          <a:xfrm>
            <a:off x="3562867" y="4279414"/>
            <a:ext cx="279030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Jotta lapsen </a:t>
            </a:r>
            <a:r>
              <a:rPr kumimoji="0" lang="fi-FI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terveellinen, turvallinen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ja kestävä elämäntapa</a:t>
            </a:r>
            <a:r>
              <a:rPr kumimoji="0" lang="fi-FI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 todentua,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tulee varhaiskasvatushenkilöstön: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suunnitella ryhmän päivän rakenne selkeäksi ja joustavaksi, jossa vaalitaan kiireettömyyttä.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mahdollistaa riittävästi liikuntaa joka päivä.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*mahdollistaa rauhoittuminen ja tarvittava lepo.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huolehtia riittävän ravinnon saamisesta.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ennaltaehkäistä ja puuttua kaikenlaisiin turvallisuusriskeihin.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tehdä arjessa luonnon ja ympäristön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kannalta vastuullisia valintoja.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D98B00D3-15F3-63E2-7EB7-04714AA133B7}"/>
              </a:ext>
            </a:extLst>
          </p:cNvPr>
          <p:cNvSpPr txBox="1"/>
          <p:nvPr/>
        </p:nvSpPr>
        <p:spPr>
          <a:xfrm>
            <a:off x="6974672" y="4301343"/>
            <a:ext cx="2385146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Jotta lapsi voi </a:t>
            </a:r>
            <a:r>
              <a:rPr kumimoji="0" lang="fi-FI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kokea leikin ja oppimisen iloa</a:t>
            </a:r>
            <a:r>
              <a:rPr kumimoji="0" lang="fi-FI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tulee varhaiskasvatushenkilöstön: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rakentaa jokainen päivä positiivisen pedagogiikan perustalle.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mahdollistaa leikkiminen.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rikastuttaa lasten omia leikkejä ja tarjota uusia leikkikokemuksia.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kannustaa lasta ja antaa hyvää palautetta kaikesta yrittämisestä.</a:t>
            </a:r>
          </a:p>
        </p:txBody>
      </p:sp>
    </p:spTree>
    <p:extLst>
      <p:ext uri="{BB962C8B-B14F-4D97-AF65-F5344CB8AC3E}">
        <p14:creationId xmlns:p14="http://schemas.microsoft.com/office/powerpoint/2010/main" val="4207332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ruutu 1">
            <a:extLst>
              <a:ext uri="{FF2B5EF4-FFF2-40B4-BE49-F238E27FC236}">
                <a16:creationId xmlns:a16="http://schemas.microsoft.com/office/drawing/2014/main" id="{1D28951C-EA80-9736-ADE7-E4CED3406CF9}"/>
              </a:ext>
            </a:extLst>
          </p:cNvPr>
          <p:cNvSpPr txBox="1"/>
          <p:nvPr/>
        </p:nvSpPr>
        <p:spPr>
          <a:xfrm>
            <a:off x="536851" y="1384786"/>
            <a:ext cx="2358066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Olen sisäistänyt vasun tavoitteet.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Toimintani on vasun mukaista.</a:t>
            </a: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22CF9228-8F82-1D12-3E58-6DF067281DAD}"/>
              </a:ext>
            </a:extLst>
          </p:cNvPr>
          <p:cNvSpPr txBox="1"/>
          <p:nvPr/>
        </p:nvSpPr>
        <p:spPr>
          <a:xfrm>
            <a:off x="3851845" y="1049338"/>
            <a:ext cx="2213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Koska välitän, huolehdin että joka päivä… 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endParaRPr kumimoji="0" lang="fi-FI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_________________________</a:t>
            </a:r>
          </a:p>
          <a:p>
            <a:pPr marL="228600" marR="0" lvl="0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fi-FI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_________________________</a:t>
            </a:r>
          </a:p>
          <a:p>
            <a:pPr marL="228600" marR="0" lvl="0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fi-FI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_________________________</a:t>
            </a: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FCE9867B-649A-ECD7-0784-A234CA836B09}"/>
              </a:ext>
            </a:extLst>
          </p:cNvPr>
          <p:cNvSpPr txBox="1"/>
          <p:nvPr/>
        </p:nvSpPr>
        <p:spPr>
          <a:xfrm>
            <a:off x="7136757" y="1201719"/>
            <a:ext cx="221925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Minun on helppoa huomata jokaisessa lapsessa hyvää.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 suosi ketään, vaan huomioin jokaisen lapsen ja annan kaikille yhtäläisiä mahdollisuuksia.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9EDCB547-86EF-E22F-3FF2-8E5DBE9C3610}"/>
              </a:ext>
            </a:extLst>
          </p:cNvPr>
          <p:cNvSpPr txBox="1"/>
          <p:nvPr/>
        </p:nvSpPr>
        <p:spPr>
          <a:xfrm>
            <a:off x="506005" y="4613344"/>
            <a:ext cx="2616465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Kyselen lasten kuulumisia päivittäin.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Olen kiinnostunut ja innostunut lasten vaihtuvista mielenkiinnonkohteista.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Sanojen lisäksi kommunikoin kuvin, ilmein ja elein.</a:t>
            </a: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66EE39D8-8BF7-8D9D-3E48-DC8E11D8F3DB}"/>
              </a:ext>
            </a:extLst>
          </p:cNvPr>
          <p:cNvSpPr txBox="1"/>
          <p:nvPr/>
        </p:nvSpPr>
        <p:spPr>
          <a:xfrm>
            <a:off x="3804033" y="4951898"/>
            <a:ext cx="235479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Olen / olemme tarkastelleet lapsen osallisuuden toteutumista päivän eri tilanteissa.</a:t>
            </a:r>
          </a:p>
        </p:txBody>
      </p:sp>
    </p:spTree>
    <p:extLst>
      <p:ext uri="{BB962C8B-B14F-4D97-AF65-F5344CB8AC3E}">
        <p14:creationId xmlns:p14="http://schemas.microsoft.com/office/powerpoint/2010/main" val="15602422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iruutu 5">
            <a:extLst>
              <a:ext uri="{FF2B5EF4-FFF2-40B4-BE49-F238E27FC236}">
                <a16:creationId xmlns:a16="http://schemas.microsoft.com/office/drawing/2014/main" id="{273E6C52-64C4-36AF-F886-32C0BD712323}"/>
              </a:ext>
            </a:extLst>
          </p:cNvPr>
          <p:cNvSpPr txBox="1"/>
          <p:nvPr/>
        </p:nvSpPr>
        <p:spPr>
          <a:xfrm>
            <a:off x="344308" y="971345"/>
            <a:ext cx="26886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Jotta </a:t>
            </a:r>
            <a:r>
              <a:rPr kumimoji="0" lang="fi-FI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tasa-arvo</a:t>
            </a:r>
            <a:r>
              <a:rPr kumimoji="0" lang="fi-FI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ja </a:t>
            </a:r>
            <a:r>
              <a:rPr kumimoji="0" lang="fi-FI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yhdenvertaisuus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 toteutua lapsiryhmässä, tulee varhaiskasvatushenkilöstön: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</a:t>
            </a: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huomata jokaisessa lapsessa hyvää.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kohdata ja huomioida jokainen lapsi yksilönä.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toimia tasapuolisesti ja antaa jokaiselle lapselle yhtäläisiä mahdollisuuksia.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estää kaikenlainen syrjintä.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0B8DA4B3-F957-AAF3-FA19-005AE57A9626}"/>
              </a:ext>
            </a:extLst>
          </p:cNvPr>
          <p:cNvSpPr txBox="1"/>
          <p:nvPr/>
        </p:nvSpPr>
        <p:spPr>
          <a:xfrm>
            <a:off x="3710962" y="1057056"/>
            <a:ext cx="245310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Jotta lapsen </a:t>
            </a:r>
            <a:r>
              <a:rPr kumimoji="0" lang="fi-FI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huolenpito</a:t>
            </a:r>
            <a:r>
              <a:rPr kumimoji="0" lang="fi-FI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fi-FI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hyvinvointi </a:t>
            </a:r>
            <a:r>
              <a:rPr kumimoji="0" lang="fi-FI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ja</a:t>
            </a:r>
            <a:r>
              <a:rPr kumimoji="0" lang="fi-FI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tuki </a:t>
            </a:r>
            <a:r>
              <a:rPr kumimoji="0" lang="fi-FI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 toteutua tarkoituksenmukaisesti, tulee varhaiskasvatushenkilöstön omalta osaltaan: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kohdata lapsi sensitiivisesti (olla aidosti läsnä), välittää ja huolehtia lapsen henkilökohtaisista tarpeista.</a:t>
            </a: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4FF06ACF-6A20-CA8D-C6DB-FC86622AFCE6}"/>
              </a:ext>
            </a:extLst>
          </p:cNvPr>
          <p:cNvSpPr txBox="1"/>
          <p:nvPr/>
        </p:nvSpPr>
        <p:spPr>
          <a:xfrm>
            <a:off x="6986630" y="839648"/>
            <a:ext cx="2431473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Jotta voi toteuttaa </a:t>
            </a:r>
            <a:r>
              <a:rPr kumimoji="0" lang="fi-FI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vasun mukaista </a:t>
            </a:r>
            <a:r>
              <a:rPr kumimoji="0" lang="fi-FI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toimintaa, tulee vasun sisällöt tuntea, ymmärtää ja osata.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Vinkit: </a:t>
            </a:r>
          </a:p>
          <a:p>
            <a:pPr marL="228600" marR="0" lvl="0" indent="-22860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Lue varhaiskasvatussuunnitelma.</a:t>
            </a:r>
          </a:p>
          <a:p>
            <a:pPr marL="228600" marR="0" lvl="0" indent="-22860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Lukiessasi merkkaa kaikki ne kohdat, jotka eivät heti ”avaudu”. </a:t>
            </a:r>
          </a:p>
          <a:p>
            <a:pPr marL="228600" marR="0" lvl="0" indent="-22860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Kerro esihenkilöllesi, mihin asioihin tunnet tarvitsevasti perehdytystä / lisäkoulutusta.</a:t>
            </a: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943EAB58-6AAB-D332-031A-BC28DDCC85E5}"/>
              </a:ext>
            </a:extLst>
          </p:cNvPr>
          <p:cNvSpPr txBox="1"/>
          <p:nvPr/>
        </p:nvSpPr>
        <p:spPr>
          <a:xfrm>
            <a:off x="6998961" y="4327039"/>
            <a:ext cx="242223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Jotta lapsi voi tuntea tulleensa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kuulluksi, ymmärretyksi ja hyväksytyksi </a:t>
            </a:r>
            <a:r>
              <a:rPr kumimoji="0" lang="fi-FI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omana itsenään, tulee varhaiskasvatushenkilöstön: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olla kiinnostunut lapsesta ja hänen ajatuksistaan ja tekemisestään.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kysyä / selvittää lapsen mielenkiinnon kohteet.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puhua / kommunikoida lapsen osaamistason mukaisin keinoin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(sanat, kuvat, ilmeet, eleet).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FD15FDCE-644F-90AA-4473-D0DE48B9F112}"/>
              </a:ext>
            </a:extLst>
          </p:cNvPr>
          <p:cNvSpPr txBox="1"/>
          <p:nvPr/>
        </p:nvSpPr>
        <p:spPr>
          <a:xfrm>
            <a:off x="3648593" y="4355614"/>
            <a:ext cx="2606644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Jotta lapsi voi </a:t>
            </a:r>
            <a:r>
              <a:rPr kumimoji="0" lang="fi-FI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vaikuttaa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itseään koskeviin asioihin</a:t>
            </a:r>
            <a:r>
              <a:rPr kumimoji="0" lang="fi-FI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tulee varhaiskasvatushenkilöstön: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luoda ryhmän toimintatavat sellaisiksi, että lapsen osallisuus ja vaikuttamisen mahdollisuus toteutuu ja varmistuu joka päivä.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Vinkki: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tarkastelkaa, miten lapsen osallisuus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toteutuu päivän eri tilanteissa.</a:t>
            </a:r>
          </a:p>
        </p:txBody>
      </p:sp>
    </p:spTree>
    <p:extLst>
      <p:ext uri="{BB962C8B-B14F-4D97-AF65-F5344CB8AC3E}">
        <p14:creationId xmlns:p14="http://schemas.microsoft.com/office/powerpoint/2010/main" val="14486111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ruutu 1">
            <a:extLst>
              <a:ext uri="{FF2B5EF4-FFF2-40B4-BE49-F238E27FC236}">
                <a16:creationId xmlns:a16="http://schemas.microsoft.com/office/drawing/2014/main" id="{6B49DFD2-C5A8-9A8A-BCB0-DD81CCCAB0F0}"/>
              </a:ext>
            </a:extLst>
          </p:cNvPr>
          <p:cNvSpPr txBox="1"/>
          <p:nvPr/>
        </p:nvSpPr>
        <p:spPr>
          <a:xfrm>
            <a:off x="635636" y="959778"/>
            <a:ext cx="2186633" cy="1638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fi-FI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Sen sijaan, että antaisin vain valmiita vastauksia, esitän kysymyksiä ja annan tilaa lapsen omalle ihmettelylle, tutkimiselle sekä oivaltamiselle.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fi-FI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Toimin omalta osaltani niin, että lapsella on mahdollisuus harjoitella ja oppia uusia asioita joka päivä.</a:t>
            </a: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FFDC974B-9536-2811-AA7B-771BF9C7AFD7}"/>
              </a:ext>
            </a:extLst>
          </p:cNvPr>
          <p:cNvSpPr txBox="1"/>
          <p:nvPr/>
        </p:nvSpPr>
        <p:spPr>
          <a:xfrm>
            <a:off x="3817904" y="1104161"/>
            <a:ext cx="238963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fi-FI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Huomioin jokaisen lapsen, joka päivä.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fi-FI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Varmistan, ettei kukaan lapsi jää ilman kaveria.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fi-FI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Huolehdin, että kaikilla lapsilla on hyvä olla.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fi-FI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Puutun aina epäasialliseen käytökseen sekä kaikkiin lasta syrjiviin tilanteisiin.</a:t>
            </a: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1F2ADA21-E4F4-3D13-6E55-FF1DCCFF3AED}"/>
              </a:ext>
            </a:extLst>
          </p:cNvPr>
          <p:cNvSpPr txBox="1"/>
          <p:nvPr/>
        </p:nvSpPr>
        <p:spPr>
          <a:xfrm>
            <a:off x="7114685" y="1086735"/>
            <a:ext cx="23075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fi-FI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Ymmärrän, ettei kaikkien lasten tarvitse harjoitella asioita samoin menetelmin.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fi-FI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Mahdollistan lapsille erilaisia tapoja toteuttaa omaa luovuuttaan.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fi-FI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Huolehdin, että kaikki leikki- ja toimintavälineet ovat houkuttelevasti lasten saatavilla. 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233696C1-5D80-0B1F-5D63-9BA51BA7BE70}"/>
              </a:ext>
            </a:extLst>
          </p:cNvPr>
          <p:cNvSpPr txBox="1"/>
          <p:nvPr/>
        </p:nvSpPr>
        <p:spPr>
          <a:xfrm>
            <a:off x="3836954" y="4451767"/>
            <a:ext cx="2380114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fi-FI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Kannustan lapsia liikkumaan.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fi-FI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</a:t>
            </a:r>
            <a:r>
              <a:rPr kumimoji="0" lang="fi-FI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ahdollistan</a:t>
            </a:r>
            <a:r>
              <a:rPr kumimoji="0" lang="fi-FI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lasten p</a:t>
            </a:r>
            <a:r>
              <a:rPr kumimoji="0" lang="fi-FI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äivittäisen</a:t>
            </a:r>
            <a:r>
              <a:rPr kumimoji="0" lang="fi-FI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liikkumisen sisällä ja ulkona.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fi-FI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Olen tutustunut yksikkömme turvallisuuskansioon.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fi-FI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Tiedän, miten toimia mahdollisessa kiusaamis-, väkivalta ja häirintätilanteessa.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fi-FI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Teen vastuullisia valintoja arjessa.</a:t>
            </a: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B67AE332-1598-BA10-F300-9E230E78FB0A}"/>
              </a:ext>
            </a:extLst>
          </p:cNvPr>
          <p:cNvSpPr txBox="1"/>
          <p:nvPr/>
        </p:nvSpPr>
        <p:spPr>
          <a:xfrm>
            <a:off x="665099" y="4374613"/>
            <a:ext cx="2322787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fi-FI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Tiedän, mitä positiivinen pedagogiikka on.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fi-FI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Rakennan kaiken toimintani positiivisen pedagogiikan perustalle.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fi-FI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Ymmärrän leikin merkityksen sekä aikuisen roolin leikin mahdollistajana ja rikastuttajana.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fi-FI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Olen aktiivisesti mukana lasten leikeissä.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fi-FI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Kannustan jokaista lasta.</a:t>
            </a:r>
          </a:p>
        </p:txBody>
      </p:sp>
    </p:spTree>
    <p:extLst>
      <p:ext uri="{BB962C8B-B14F-4D97-AF65-F5344CB8AC3E}">
        <p14:creationId xmlns:p14="http://schemas.microsoft.com/office/powerpoint/2010/main" val="35711527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ruutu 1">
            <a:extLst>
              <a:ext uri="{FF2B5EF4-FFF2-40B4-BE49-F238E27FC236}">
                <a16:creationId xmlns:a16="http://schemas.microsoft.com/office/drawing/2014/main" id="{01811063-E5F6-1F8F-0EC0-DEBA452BF4A3}"/>
              </a:ext>
            </a:extLst>
          </p:cNvPr>
          <p:cNvSpPr txBox="1"/>
          <p:nvPr/>
        </p:nvSpPr>
        <p:spPr>
          <a:xfrm>
            <a:off x="7088964" y="693189"/>
            <a:ext cx="226127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Jotta lapsi voi </a:t>
            </a:r>
            <a:r>
              <a:rPr kumimoji="0" lang="fi-FI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harjoitella ja oppia uusia taitoja ja asioita</a:t>
            </a:r>
            <a:r>
              <a:rPr kumimoji="0" lang="fi-FI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tulee varhaiskasvatushenkilöstön: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mahdollistaa ihmetteleminen, tutkiminen ja oivaltaminen.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tarjota monipuolisia oppimisen kokemuksia ja tilanteita.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Vinkki: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Sen sijaan, että annetaan vain valmiita vastauksia, esitetään kysymyksiä ja annetaan tilaa lapsen omalle ihmettelylle, tutkimiselle sekä oivaltamiselle.</a:t>
            </a: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001E0B46-581D-18D9-4045-8ED7AC9724C3}"/>
              </a:ext>
            </a:extLst>
          </p:cNvPr>
          <p:cNvSpPr txBox="1"/>
          <p:nvPr/>
        </p:nvSpPr>
        <p:spPr>
          <a:xfrm>
            <a:off x="3691865" y="972070"/>
            <a:ext cx="2516487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Jotta lapsi voi </a:t>
            </a:r>
            <a:r>
              <a:rPr kumimoji="0" lang="fi-FI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tuntea kuuluvansa ryhmään ja saada kavereita</a:t>
            </a:r>
            <a:r>
              <a:rPr kumimoji="0" lang="fi-FI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tulee varhaiskasvatushenkilöstön: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tehdä jokainen lapsi ryhmässä näkyväksi.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huolehtia, ettei kukaan lapsi jää tahtomattaan yksin.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auttaa kavereiden löytämisessä.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puuttua välittömästi kaikenlaiseen syrjimiseen ja kiusaamiseen.</a:t>
            </a: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432C258B-961B-4744-9B76-9EBC21531DFA}"/>
              </a:ext>
            </a:extLst>
          </p:cNvPr>
          <p:cNvSpPr txBox="1"/>
          <p:nvPr/>
        </p:nvSpPr>
        <p:spPr>
          <a:xfrm>
            <a:off x="427512" y="895125"/>
            <a:ext cx="2516487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Jotta lapsi voi </a:t>
            </a:r>
            <a:r>
              <a:rPr kumimoji="0" lang="fi-FI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ilmaista itseään monin eri muodoin</a:t>
            </a:r>
            <a:r>
              <a:rPr kumimoji="0" lang="fi-FI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tulee varhaiskasvatushenkilöstön: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mahdollistaa lasten omien ideoiden toteuttaminen.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tarjota vaihtoehtoja, koska kaikkien lasten   ei tarvitse harjoitella asioita samoin menetelmin.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asettaa leikki- ja toimintavälineet lasten näkyville ja saataville.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4EB6D890-E9A9-EE0D-76F4-257922D351C5}"/>
              </a:ext>
            </a:extLst>
          </p:cNvPr>
          <p:cNvSpPr txBox="1"/>
          <p:nvPr/>
        </p:nvSpPr>
        <p:spPr>
          <a:xfrm>
            <a:off x="3562867" y="4279414"/>
            <a:ext cx="279030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Jotta lapsen </a:t>
            </a:r>
            <a:r>
              <a:rPr kumimoji="0" lang="fi-FI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terveellinen, turvallinen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ja kestävä elämäntapa</a:t>
            </a:r>
            <a:r>
              <a:rPr kumimoji="0" lang="fi-FI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 todentua,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tulee varhaiskasvatushenkilöstön: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suunnitella ryhmän päivän rakenne selkeäksi ja joustavaksi, jossa vaalitaan kiireettömyyttä.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mahdollistaa riittävästi liikuntaa joka päivä.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*mahdollistaa rauhoittuminen ja tarvittava lepo.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huolehtia riittävän ravinnon saamisesta.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ennaltaehkäistä ja puuttua kaikenlaisiin turvallisuusriskeihin.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tehdä arjessa luonnon ja ympäristön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kannalta vastuullisia valintoja.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D98B00D3-15F3-63E2-7EB7-04714AA133B7}"/>
              </a:ext>
            </a:extLst>
          </p:cNvPr>
          <p:cNvSpPr txBox="1"/>
          <p:nvPr/>
        </p:nvSpPr>
        <p:spPr>
          <a:xfrm>
            <a:off x="6974672" y="4301343"/>
            <a:ext cx="2385146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Jotta lapsi voi </a:t>
            </a:r>
            <a:r>
              <a:rPr kumimoji="0" lang="fi-FI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kokea leikin ja oppimisen iloa</a:t>
            </a:r>
            <a:r>
              <a:rPr kumimoji="0" lang="fi-FI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tulee varhaiskasvatushenkilöstön: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rakentaa jokainen päivä positiivisen pedagogiikan perustalle.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mahdollistaa leikkiminen.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rikastuttaa lasten omia leikkejä ja tarjota uusia leikkikokemuksia.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kannustaa lasta ja antaa hyvää palautetta kaikesta yrittämisestä.</a:t>
            </a:r>
          </a:p>
        </p:txBody>
      </p:sp>
    </p:spTree>
    <p:extLst>
      <p:ext uri="{BB962C8B-B14F-4D97-AF65-F5344CB8AC3E}">
        <p14:creationId xmlns:p14="http://schemas.microsoft.com/office/powerpoint/2010/main" val="31686235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-te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16</TotalTime>
  <Words>1157</Words>
  <Application>Microsoft Office PowerPoint</Application>
  <PresentationFormat>A4-paperi (210 x 297 mm)</PresentationFormat>
  <Paragraphs>171</Paragraphs>
  <Slides>9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Wingdings</vt:lpstr>
      <vt:lpstr>Office-teema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Sari Smedman</dc:creator>
  <cp:lastModifiedBy>Sari Smedman</cp:lastModifiedBy>
  <cp:revision>1</cp:revision>
  <dcterms:created xsi:type="dcterms:W3CDTF">2023-07-24T12:57:30Z</dcterms:created>
  <dcterms:modified xsi:type="dcterms:W3CDTF">2023-07-24T13:14:10Z</dcterms:modified>
</cp:coreProperties>
</file>