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4" r:id="rId2"/>
    <p:sldId id="325" r:id="rId3"/>
    <p:sldId id="293" r:id="rId4"/>
    <p:sldId id="326" r:id="rId5"/>
    <p:sldId id="294" r:id="rId6"/>
    <p:sldId id="327" r:id="rId7"/>
    <p:sldId id="305" r:id="rId8"/>
    <p:sldId id="298" r:id="rId9"/>
    <p:sldId id="299" r:id="rId10"/>
    <p:sldId id="300" r:id="rId11"/>
    <p:sldId id="301" r:id="rId12"/>
  </p:sldIdLst>
  <p:sldSz cx="6858000" cy="9906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B4CD6B-11F0-4DEB-84A3-8569008072B1}" v="3" dt="2024-03-02T14:46:24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105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094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60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798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071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273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47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053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952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53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030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6C204-0B77-416E-9082-D051B903EE64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D17F7-AE7C-4C15-86B9-DEB9EC3CE4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575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468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49ED32F9-EAA6-ADFC-CF26-21FBB2AF39B0}"/>
              </a:ext>
            </a:extLst>
          </p:cNvPr>
          <p:cNvSpPr txBox="1"/>
          <p:nvPr/>
        </p:nvSpPr>
        <p:spPr>
          <a:xfrm>
            <a:off x="1344558" y="533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3A53418-6688-E3A2-5318-0B9DB33450F9}"/>
              </a:ext>
            </a:extLst>
          </p:cNvPr>
          <p:cNvSpPr txBox="1"/>
          <p:nvPr/>
        </p:nvSpPr>
        <p:spPr>
          <a:xfrm>
            <a:off x="4690601" y="533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7A4EF4D-E027-8B63-03B5-144918255A80}"/>
              </a:ext>
            </a:extLst>
          </p:cNvPr>
          <p:cNvSpPr txBox="1"/>
          <p:nvPr/>
        </p:nvSpPr>
        <p:spPr>
          <a:xfrm>
            <a:off x="1344557" y="31244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17358B4-86A7-7E24-20A5-FB77BF152133}"/>
              </a:ext>
            </a:extLst>
          </p:cNvPr>
          <p:cNvSpPr txBox="1"/>
          <p:nvPr/>
        </p:nvSpPr>
        <p:spPr>
          <a:xfrm>
            <a:off x="4690601" y="3124495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CB451EE-9FF9-9376-0180-D4903C538952}"/>
              </a:ext>
            </a:extLst>
          </p:cNvPr>
          <p:cNvSpPr txBox="1"/>
          <p:nvPr/>
        </p:nvSpPr>
        <p:spPr>
          <a:xfrm>
            <a:off x="1344556" y="57588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3B45304-7172-372B-EB94-8022FC564FDE}"/>
              </a:ext>
            </a:extLst>
          </p:cNvPr>
          <p:cNvSpPr txBox="1"/>
          <p:nvPr/>
        </p:nvSpPr>
        <p:spPr>
          <a:xfrm>
            <a:off x="4690601" y="57588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64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B345BD59-3250-D468-3F4B-52EEBF1FAC24}"/>
              </a:ext>
            </a:extLst>
          </p:cNvPr>
          <p:cNvSpPr txBox="1"/>
          <p:nvPr/>
        </p:nvSpPr>
        <p:spPr>
          <a:xfrm>
            <a:off x="506358" y="6098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6E59448-D42C-00BA-90BA-4C26A17A4DB3}"/>
              </a:ext>
            </a:extLst>
          </p:cNvPr>
          <p:cNvSpPr txBox="1"/>
          <p:nvPr/>
        </p:nvSpPr>
        <p:spPr>
          <a:xfrm>
            <a:off x="3852401" y="6098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CDBFB6-D480-E70C-0113-11F9058AF154}"/>
              </a:ext>
            </a:extLst>
          </p:cNvPr>
          <p:cNvSpPr txBox="1"/>
          <p:nvPr/>
        </p:nvSpPr>
        <p:spPr>
          <a:xfrm>
            <a:off x="506357" y="3200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A302C20-18AB-B872-5CC5-5DB3559F8A71}"/>
              </a:ext>
            </a:extLst>
          </p:cNvPr>
          <p:cNvSpPr txBox="1"/>
          <p:nvPr/>
        </p:nvSpPr>
        <p:spPr>
          <a:xfrm>
            <a:off x="3852401" y="3200695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EEA921C-47D4-1FB0-A4DB-CE31AF83A743}"/>
              </a:ext>
            </a:extLst>
          </p:cNvPr>
          <p:cNvSpPr txBox="1"/>
          <p:nvPr/>
        </p:nvSpPr>
        <p:spPr>
          <a:xfrm>
            <a:off x="506356" y="58350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8F9D112-230A-28DA-3503-0C7063B73829}"/>
              </a:ext>
            </a:extLst>
          </p:cNvPr>
          <p:cNvSpPr txBox="1"/>
          <p:nvPr/>
        </p:nvSpPr>
        <p:spPr>
          <a:xfrm>
            <a:off x="3852401" y="58350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53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C628D65F-F021-9CCE-FC93-D0391675B002}"/>
              </a:ext>
            </a:extLst>
          </p:cNvPr>
          <p:cNvSpPr txBox="1"/>
          <p:nvPr/>
        </p:nvSpPr>
        <p:spPr>
          <a:xfrm>
            <a:off x="4848366" y="490488"/>
            <a:ext cx="144644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Tulo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64D47D5-D435-0697-BA0A-25674BCDCA7A}"/>
              </a:ext>
            </a:extLst>
          </p:cNvPr>
          <p:cNvSpPr txBox="1"/>
          <p:nvPr/>
        </p:nvSpPr>
        <p:spPr>
          <a:xfrm>
            <a:off x="1492494" y="618665"/>
            <a:ext cx="1338767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Tervetuloa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08F1AD7-8DD7-41C2-702A-38A0BE8F2D5E}"/>
              </a:ext>
            </a:extLst>
          </p:cNvPr>
          <p:cNvSpPr txBox="1"/>
          <p:nvPr/>
        </p:nvSpPr>
        <p:spPr>
          <a:xfrm rot="21396114">
            <a:off x="1553647" y="1374830"/>
            <a:ext cx="1185978" cy="67116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97308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ryhmäämme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FC05B69-C0E2-5AAA-A29B-02134AD15CDB}"/>
              </a:ext>
            </a:extLst>
          </p:cNvPr>
          <p:cNvSpPr txBox="1"/>
          <p:nvPr/>
        </p:nvSpPr>
        <p:spPr>
          <a:xfrm>
            <a:off x="1080239" y="1103807"/>
            <a:ext cx="2163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SEIKKAILIJAT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BBF9CB8-DBC1-EFD0-BE26-CF1259640409}"/>
              </a:ext>
            </a:extLst>
          </p:cNvPr>
          <p:cNvSpPr txBox="1"/>
          <p:nvPr/>
        </p:nvSpPr>
        <p:spPr>
          <a:xfrm>
            <a:off x="4868168" y="3087789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Aamupuuhat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DCD613D-180B-523A-965A-03C587558939}"/>
              </a:ext>
            </a:extLst>
          </p:cNvPr>
          <p:cNvSpPr txBox="1"/>
          <p:nvPr/>
        </p:nvSpPr>
        <p:spPr>
          <a:xfrm>
            <a:off x="4890898" y="5727622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Pienryhmät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D2D0A60-3624-E6B9-1075-ACFC1FE57CE9}"/>
              </a:ext>
            </a:extLst>
          </p:cNvPr>
          <p:cNvSpPr txBox="1"/>
          <p:nvPr/>
        </p:nvSpPr>
        <p:spPr>
          <a:xfrm>
            <a:off x="1534798" y="5727622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Aamupala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D42509E-16BC-41B7-AFF7-D9D8303C66A2}"/>
              </a:ext>
            </a:extLst>
          </p:cNvPr>
          <p:cNvSpPr txBox="1"/>
          <p:nvPr/>
        </p:nvSpPr>
        <p:spPr>
          <a:xfrm>
            <a:off x="1344558" y="3026923"/>
            <a:ext cx="18288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7 	Päiväkoti aukeaa,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aamupuuhia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8 	Aamupala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9 	Aamukokoontuminen &amp; 	toimintaa pienryhmissä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10	Ulkoilua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11	Lounas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Satuhetki / Päivälepo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Iltapäiväpuuhia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14 	Välipala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15	Ulkoilua, kotiinlähtö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Klo 17	Päiväkoti sulkeutuu	</a:t>
            </a:r>
          </a:p>
        </p:txBody>
      </p:sp>
    </p:spTree>
    <p:extLst>
      <p:ext uri="{BB962C8B-B14F-4D97-AF65-F5344CB8AC3E}">
        <p14:creationId xmlns:p14="http://schemas.microsoft.com/office/powerpoint/2010/main" val="212608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5BC230B-40C9-7DD7-5ADA-C1839AF2A6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6" t="20487" r="16111" b="20076"/>
          <a:stretch/>
        </p:blipFill>
        <p:spPr>
          <a:xfrm rot="16552833">
            <a:off x="2030981" y="875849"/>
            <a:ext cx="910182" cy="122982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F0C8B21F-0D0E-44E5-7AF9-82BD24EEEFF1}"/>
              </a:ext>
            </a:extLst>
          </p:cNvPr>
          <p:cNvSpPr txBox="1"/>
          <p:nvPr/>
        </p:nvSpPr>
        <p:spPr>
          <a:xfrm>
            <a:off x="1926908" y="1220583"/>
            <a:ext cx="9372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Huomenta (lapsen nimi), kiva kun tulit!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90BFFBD-2D91-0881-5F74-6E41B7EEC877}"/>
              </a:ext>
            </a:extLst>
          </p:cNvPr>
          <p:cNvSpPr txBox="1"/>
          <p:nvPr/>
        </p:nvSpPr>
        <p:spPr>
          <a:xfrm>
            <a:off x="410763" y="657784"/>
            <a:ext cx="15910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Huomioidaan lapsi: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Laskeudutaan lapsen katseen tasolle.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Tervehditään lasta hänen omalla nimellään.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Kerrotaan, että hän on tervetullut ja odotettu.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D9BC7A7-80E2-3666-A47E-F64D88FE5C6D}"/>
              </a:ext>
            </a:extLst>
          </p:cNvPr>
          <p:cNvSpPr txBox="1"/>
          <p:nvPr/>
        </p:nvSpPr>
        <p:spPr>
          <a:xfrm>
            <a:off x="3970146" y="518148"/>
            <a:ext cx="17861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i="1" dirty="0"/>
              <a:t>Seikkailijat ryhmä: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b="1" i="1" dirty="0"/>
              <a:t>21 lasta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b="1" i="1" dirty="0"/>
              <a:t>Malla (</a:t>
            </a:r>
            <a:r>
              <a:rPr lang="fi-FI" sz="1100" b="1" i="1" dirty="0" err="1"/>
              <a:t>vo</a:t>
            </a:r>
            <a:r>
              <a:rPr lang="fi-FI" sz="1100" b="1" i="1" dirty="0"/>
              <a:t>), Sofia (</a:t>
            </a:r>
            <a:r>
              <a:rPr lang="fi-FI" sz="1100" b="1" i="1" dirty="0" err="1"/>
              <a:t>vo</a:t>
            </a:r>
            <a:r>
              <a:rPr lang="fi-FI" sz="1100" b="1" i="1" dirty="0"/>
              <a:t>), Erica (</a:t>
            </a:r>
            <a:r>
              <a:rPr lang="fi-FI" sz="1100" b="1" i="1" dirty="0" err="1"/>
              <a:t>vlh</a:t>
            </a:r>
            <a:r>
              <a:rPr lang="fi-FI" sz="1100" b="1" i="1" dirty="0"/>
              <a:t>) ja Anna (</a:t>
            </a:r>
            <a:r>
              <a:rPr lang="fi-FI" sz="1100" b="1" i="1" dirty="0" err="1"/>
              <a:t>pka</a:t>
            </a:r>
            <a:r>
              <a:rPr lang="fi-FI" sz="1100" b="1" i="1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100" b="1" i="1" dirty="0"/>
          </a:p>
          <a:p>
            <a:r>
              <a:rPr lang="fi-FI" sz="1100" b="1" i="1" dirty="0"/>
              <a:t>Vk-yksikön johtaja:</a:t>
            </a:r>
          </a:p>
          <a:p>
            <a:r>
              <a:rPr lang="fi-FI" sz="1100" b="1" i="1" dirty="0"/>
              <a:t>Alisa p. 048 8899889</a:t>
            </a:r>
          </a:p>
          <a:p>
            <a:endParaRPr lang="fi-FI" sz="1100" b="1" i="1" dirty="0"/>
          </a:p>
          <a:p>
            <a:r>
              <a:rPr lang="fi-FI" sz="1100" b="1" i="1" dirty="0"/>
              <a:t>Hätänumero: 112</a:t>
            </a:r>
            <a:endParaRPr lang="fi-FI" sz="1100" i="1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4D3F828-B44D-7649-305B-3064FEF5662B}"/>
              </a:ext>
            </a:extLst>
          </p:cNvPr>
          <p:cNvSpPr txBox="1"/>
          <p:nvPr/>
        </p:nvSpPr>
        <p:spPr>
          <a:xfrm>
            <a:off x="3820630" y="3230098"/>
            <a:ext cx="214448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Ryhmässämme tärkeää: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1" i="1" dirty="0">
                <a:solidFill>
                  <a:prstClr val="black"/>
                </a:solidFill>
                <a:latin typeface="Calibri" panose="020F0502020204030204"/>
              </a:rPr>
              <a:t>Positiivinen pedagogiikka </a:t>
            </a: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– huomaamme kaikissa lapsissa hyvää, kehumme ja kannustamme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1" i="1" dirty="0">
                <a:solidFill>
                  <a:prstClr val="black"/>
                </a:solidFill>
                <a:latin typeface="Calibri" panose="020F0502020204030204"/>
              </a:rPr>
              <a:t>Sensitiivisyys</a:t>
            </a: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 – kohtaamme kaikki lapset ja aikuiset kunnioittavasti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1" i="1" dirty="0">
                <a:solidFill>
                  <a:prstClr val="black"/>
                </a:solidFill>
                <a:latin typeface="Calibri" panose="020F0502020204030204"/>
              </a:rPr>
              <a:t>Leikillisyys</a:t>
            </a: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 – harjoittelemme leikkimällä &amp; oppiminen on hauskaa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99BFD06-BEA5-97C4-3885-8ADA158F22A5}"/>
              </a:ext>
            </a:extLst>
          </p:cNvPr>
          <p:cNvSpPr txBox="1"/>
          <p:nvPr/>
        </p:nvSpPr>
        <p:spPr>
          <a:xfrm>
            <a:off x="530838" y="3160099"/>
            <a:ext cx="1446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Huolehditaan,</a:t>
            </a:r>
            <a:r>
              <a:rPr lang="fi-FI" sz="1000" b="1" i="1" dirty="0"/>
              <a:t> </a:t>
            </a:r>
            <a:r>
              <a:rPr lang="fi-FI" sz="1000" i="1" dirty="0"/>
              <a:t>että jokainen lapsi tulee huomioiduksi ja löytää kaverin / mielekästä tekemistä.</a:t>
            </a:r>
          </a:p>
          <a:p>
            <a:r>
              <a:rPr lang="fi-FI" sz="1000" i="1" dirty="0"/>
              <a:t>Lapsen kanssa mietitään, millaisen leikin ehtii aloittaa ennen aamupalaa.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2D4D29C-0FE4-561B-8521-328764694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9" t="20097" r="16175" b="19931"/>
          <a:stretch/>
        </p:blipFill>
        <p:spPr>
          <a:xfrm rot="16480638">
            <a:off x="2054054" y="3509461"/>
            <a:ext cx="892157" cy="1219801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96D802A6-9C6F-B979-5D27-E7F0A7728B03}"/>
              </a:ext>
            </a:extLst>
          </p:cNvPr>
          <p:cNvSpPr txBox="1"/>
          <p:nvPr/>
        </p:nvSpPr>
        <p:spPr>
          <a:xfrm>
            <a:off x="1931639" y="3796195"/>
            <a:ext cx="93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Etsitäänpä sinulle kaveri! Mitä haluaisit tehdä?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F918A02-BD9F-1AA8-AA97-BA9E4EE1BD1F}"/>
              </a:ext>
            </a:extLst>
          </p:cNvPr>
          <p:cNvSpPr txBox="1"/>
          <p:nvPr/>
        </p:nvSpPr>
        <p:spPr>
          <a:xfrm>
            <a:off x="3820630" y="5803549"/>
            <a:ext cx="1501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Nostetaan aamiaistarvikkeet jakelutasolle, josta lapset saavat itse annostella ja ottaa oman aamiaisen.</a:t>
            </a:r>
          </a:p>
          <a:p>
            <a:endParaRPr lang="fi-FI" sz="1000" i="1" dirty="0"/>
          </a:p>
          <a:p>
            <a:r>
              <a:rPr lang="fi-FI" sz="1000" i="1" dirty="0"/>
              <a:t>Aamiaisen päätteeksi lapset pyyhkivät oman paikkansa rätillä.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72039326-2993-B193-C752-34934757BE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5" t="20600" r="16032" b="20039"/>
          <a:stretch/>
        </p:blipFill>
        <p:spPr>
          <a:xfrm rot="16412444">
            <a:off x="5368261" y="6130107"/>
            <a:ext cx="899760" cy="1217323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E220475-350C-D503-7C58-6A33A88C4F01}"/>
              </a:ext>
            </a:extLst>
          </p:cNvPr>
          <p:cNvSpPr txBox="1"/>
          <p:nvPr/>
        </p:nvSpPr>
        <p:spPr>
          <a:xfrm>
            <a:off x="5235617" y="6469960"/>
            <a:ext cx="10212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Voit valita itsellesi mieluisan ruokailupaikan.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5D630087-6BC3-8A09-A12F-CEF46F684B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63" t="20375" r="16190" b="20151"/>
          <a:stretch/>
        </p:blipFill>
        <p:spPr>
          <a:xfrm rot="16479421">
            <a:off x="2045880" y="6137477"/>
            <a:ext cx="884645" cy="120530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B3D0E085-DDC8-9C9F-3DD4-2B9DC8FBF128}"/>
              </a:ext>
            </a:extLst>
          </p:cNvPr>
          <p:cNvSpPr txBox="1"/>
          <p:nvPr/>
        </p:nvSpPr>
        <p:spPr>
          <a:xfrm>
            <a:off x="1916945" y="6487346"/>
            <a:ext cx="9715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Onko sinulla jokin aamu-laulutoive?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235A4BF0-2F3A-46DB-93F8-4ABFA5E65433}"/>
              </a:ext>
            </a:extLst>
          </p:cNvPr>
          <p:cNvSpPr txBox="1"/>
          <p:nvPr/>
        </p:nvSpPr>
        <p:spPr>
          <a:xfrm>
            <a:off x="530838" y="5907025"/>
            <a:ext cx="1591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Aloitamme päivän yhteisellä kokoontumisella, jossa virittäydymme päivään. </a:t>
            </a:r>
          </a:p>
          <a:p>
            <a:endParaRPr lang="fi-FI" sz="1000" i="1" dirty="0"/>
          </a:p>
          <a:p>
            <a:r>
              <a:rPr lang="fi-FI" sz="1000" i="1" dirty="0"/>
              <a:t>Aamukokoontumisen jälkeen vasunmukaista toimintaa pienryhmissä.</a:t>
            </a:r>
          </a:p>
        </p:txBody>
      </p:sp>
    </p:spTree>
    <p:extLst>
      <p:ext uri="{BB962C8B-B14F-4D97-AF65-F5344CB8AC3E}">
        <p14:creationId xmlns:p14="http://schemas.microsoft.com/office/powerpoint/2010/main" val="165131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8A7235C-E957-2AD0-ED19-EE64AF65F8F4}"/>
              </a:ext>
            </a:extLst>
          </p:cNvPr>
          <p:cNvSpPr txBox="1"/>
          <p:nvPr/>
        </p:nvSpPr>
        <p:spPr>
          <a:xfrm>
            <a:off x="4848366" y="490488"/>
            <a:ext cx="144644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Ulkoilu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C8342F7-E81C-E84D-1BFC-8990C8CF14E5}"/>
              </a:ext>
            </a:extLst>
          </p:cNvPr>
          <p:cNvSpPr txBox="1"/>
          <p:nvPr/>
        </p:nvSpPr>
        <p:spPr>
          <a:xfrm>
            <a:off x="4868168" y="3087789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Lepohetki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7988BF4-125A-FF8E-936B-650525CB732D}"/>
              </a:ext>
            </a:extLst>
          </p:cNvPr>
          <p:cNvSpPr txBox="1"/>
          <p:nvPr/>
        </p:nvSpPr>
        <p:spPr>
          <a:xfrm>
            <a:off x="4771222" y="5751491"/>
            <a:ext cx="144644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Iltapäiväpuuhat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0DE0C42-6328-668F-B414-25D6DDAEE175}"/>
              </a:ext>
            </a:extLst>
          </p:cNvPr>
          <p:cNvSpPr txBox="1"/>
          <p:nvPr/>
        </p:nvSpPr>
        <p:spPr>
          <a:xfrm>
            <a:off x="1565258" y="3100146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Lounas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9290E6C-0578-D375-9A2D-BC6AEA3FBE95}"/>
              </a:ext>
            </a:extLst>
          </p:cNvPr>
          <p:cNvSpPr txBox="1"/>
          <p:nvPr/>
        </p:nvSpPr>
        <p:spPr>
          <a:xfrm>
            <a:off x="1565258" y="5788562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Välipala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A688F18-B84F-70B8-8DF8-8C2FF9A8A49E}"/>
              </a:ext>
            </a:extLst>
          </p:cNvPr>
          <p:cNvSpPr txBox="1"/>
          <p:nvPr/>
        </p:nvSpPr>
        <p:spPr>
          <a:xfrm>
            <a:off x="1565258" y="490488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Leikki</a:t>
            </a:r>
          </a:p>
        </p:txBody>
      </p:sp>
    </p:spTree>
    <p:extLst>
      <p:ext uri="{BB962C8B-B14F-4D97-AF65-F5344CB8AC3E}">
        <p14:creationId xmlns:p14="http://schemas.microsoft.com/office/powerpoint/2010/main" val="4216577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AFCFD370-2DB6-7271-6A40-6215325B5261}"/>
              </a:ext>
            </a:extLst>
          </p:cNvPr>
          <p:cNvSpPr txBox="1"/>
          <p:nvPr/>
        </p:nvSpPr>
        <p:spPr>
          <a:xfrm>
            <a:off x="3812050" y="636619"/>
            <a:ext cx="15837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Ohjatun toiminnan / leikin jälkeen lapsilla on mahdollisuus omavalintaisiin leikkeihin.</a:t>
            </a:r>
          </a:p>
          <a:p>
            <a:endParaRPr lang="fi-FI" sz="1000" i="1" dirty="0"/>
          </a:p>
          <a:p>
            <a:r>
              <a:rPr lang="fi-FI" sz="1000" i="1" dirty="0"/>
              <a:t>Aikuiset osallistuvat ja rikastuttavat lasten leikkejä.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BDA39C8-195F-EBD5-6C2F-4DB7A613E9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63" t="20375" r="16190" b="20151"/>
          <a:stretch/>
        </p:blipFill>
        <p:spPr>
          <a:xfrm rot="16479421">
            <a:off x="5422850" y="867616"/>
            <a:ext cx="884645" cy="12053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2880D58B-0D14-DCC5-9E18-603958D81AB3}"/>
              </a:ext>
            </a:extLst>
          </p:cNvPr>
          <p:cNvSpPr txBox="1"/>
          <p:nvPr/>
        </p:nvSpPr>
        <p:spPr>
          <a:xfrm>
            <a:off x="5334645" y="1219384"/>
            <a:ext cx="87358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Onpa hyvä idea, tulen auttamaan!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EE2080F-03B6-5F93-943D-DB1F5AF8E72A}"/>
              </a:ext>
            </a:extLst>
          </p:cNvPr>
          <p:cNvSpPr txBox="1"/>
          <p:nvPr/>
        </p:nvSpPr>
        <p:spPr>
          <a:xfrm>
            <a:off x="492135" y="543560"/>
            <a:ext cx="1519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Ulkoilua turvallisuus- ja pihasääntöjen mukaisesti (pihasäännöt löytyvät ulkovaraston ovesta).</a:t>
            </a:r>
          </a:p>
          <a:p>
            <a:endParaRPr lang="fi-FI" sz="1000" i="1" dirty="0"/>
          </a:p>
          <a:p>
            <a:r>
              <a:rPr lang="fi-FI" sz="1000" i="1" dirty="0"/>
              <a:t>Aikuiset huolehtivat, että lapsilla on myös pihalla leikkikavereita / mieluisaa tekemistä.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24FED92-ECCA-EBEF-8210-6D94040C33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20486" r="16190" b="20034"/>
          <a:stretch/>
        </p:blipFill>
        <p:spPr>
          <a:xfrm rot="16430855">
            <a:off x="2088829" y="884893"/>
            <a:ext cx="889833" cy="1209341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0A4058E-6222-4257-001F-4BDDA4C2B63D}"/>
              </a:ext>
            </a:extLst>
          </p:cNvPr>
          <p:cNvSpPr txBox="1"/>
          <p:nvPr/>
        </p:nvSpPr>
        <p:spPr>
          <a:xfrm>
            <a:off x="2011701" y="1241558"/>
            <a:ext cx="87358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Hei, tuletko mukaan hippaan?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3FA8916-3BE6-0F66-880C-C2BBE56DDE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5" t="20600" r="16032" b="20039"/>
          <a:stretch/>
        </p:blipFill>
        <p:spPr>
          <a:xfrm rot="16412444">
            <a:off x="5419835" y="3453766"/>
            <a:ext cx="899760" cy="121732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449FCCF-BB99-A09E-6528-A8156FED6ABC}"/>
              </a:ext>
            </a:extLst>
          </p:cNvPr>
          <p:cNvSpPr txBox="1"/>
          <p:nvPr/>
        </p:nvSpPr>
        <p:spPr>
          <a:xfrm>
            <a:off x="3788875" y="3153025"/>
            <a:ext cx="16300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Lapset saavat annostella oman lounaansa sekä kaataa itselleen juoman ja voidella leivän.</a:t>
            </a:r>
          </a:p>
          <a:p>
            <a:endParaRPr lang="fi-FI" sz="1000" i="1" dirty="0"/>
          </a:p>
          <a:p>
            <a:r>
              <a:rPr lang="fi-FI" sz="1000" i="1" dirty="0"/>
              <a:t>Syötyään, lapset vievät omat astiansa ruoka-kärryyn ja pyyhkivät oman paikkansa rätillä.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2BFD647F-9024-9709-4E95-3FDF4123A176}"/>
              </a:ext>
            </a:extLst>
          </p:cNvPr>
          <p:cNvSpPr txBox="1"/>
          <p:nvPr/>
        </p:nvSpPr>
        <p:spPr>
          <a:xfrm>
            <a:off x="5276587" y="3891689"/>
            <a:ext cx="102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Tarvitsetko </a:t>
            </a:r>
          </a:p>
          <a:p>
            <a:pPr algn="ctr"/>
            <a:r>
              <a:rPr lang="fi-FI" sz="900" i="1" dirty="0"/>
              <a:t>apua?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3FCBF7A8-597D-047A-F117-BB8B880DE5CD}"/>
              </a:ext>
            </a:extLst>
          </p:cNvPr>
          <p:cNvSpPr txBox="1"/>
          <p:nvPr/>
        </p:nvSpPr>
        <p:spPr>
          <a:xfrm>
            <a:off x="383240" y="3166673"/>
            <a:ext cx="17594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Nukkuville lapsille varatussa nukkarissa aikuinen odottaa lapsia (taustalla rauhallista musiikkia), peittelee heidät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ja toivottaa kivoja unia.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Sadun jälkeen silitellään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lapsia toiveiden / tarpeen mukaan.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D5EC2292-B04B-0AEB-492A-F55F5099A8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63" t="20600" r="16190" b="20263"/>
          <a:stretch/>
        </p:blipFill>
        <p:spPr>
          <a:xfrm rot="16371653">
            <a:off x="2110520" y="3500819"/>
            <a:ext cx="879233" cy="1191146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A20D921B-ABC2-83BB-B684-13F0449DC35E}"/>
              </a:ext>
            </a:extLst>
          </p:cNvPr>
          <p:cNvSpPr txBox="1"/>
          <p:nvPr/>
        </p:nvSpPr>
        <p:spPr>
          <a:xfrm>
            <a:off x="1996534" y="3847508"/>
            <a:ext cx="9083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Haluatko, että silitän sinua tänään?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BEE00D21-0B9D-6867-2A61-A4A9372A92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5" t="20600" r="16032" b="20039"/>
          <a:stretch/>
        </p:blipFill>
        <p:spPr>
          <a:xfrm rot="16412444">
            <a:off x="5416583" y="6094831"/>
            <a:ext cx="899760" cy="1217323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1134EF4D-2B4B-DCFE-DAB1-A2A64F2E8671}"/>
              </a:ext>
            </a:extLst>
          </p:cNvPr>
          <p:cNvSpPr txBox="1"/>
          <p:nvPr/>
        </p:nvSpPr>
        <p:spPr>
          <a:xfrm>
            <a:off x="3795177" y="5836968"/>
            <a:ext cx="16300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i="1" dirty="0"/>
              <a:t>Lapset saavat itse annostella / ottaa oman välipalansa.</a:t>
            </a:r>
          </a:p>
          <a:p>
            <a:endParaRPr lang="fi-FI" sz="1000" i="1" dirty="0"/>
          </a:p>
          <a:p>
            <a:r>
              <a:rPr lang="fi-FI" sz="1000" i="1" dirty="0"/>
              <a:t>Syötyään, lapset vievät omat astiansa ruoka-kärryyn ja pyyhkivät oman paikkansa rätillä.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73F485B-74F8-5638-4150-1C293BD3D60D}"/>
              </a:ext>
            </a:extLst>
          </p:cNvPr>
          <p:cNvSpPr txBox="1"/>
          <p:nvPr/>
        </p:nvSpPr>
        <p:spPr>
          <a:xfrm>
            <a:off x="5344947" y="6447257"/>
            <a:ext cx="8808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Söitkö sopivasti / riittävästi?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CB21A20D-1E91-A248-9E52-B8DB1B74724C}"/>
              </a:ext>
            </a:extLst>
          </p:cNvPr>
          <p:cNvSpPr txBox="1"/>
          <p:nvPr/>
        </p:nvSpPr>
        <p:spPr>
          <a:xfrm>
            <a:off x="462815" y="6121980"/>
            <a:ext cx="15500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Huolehditaan, 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että jokainen lapsi tulee huomioiduksi ja löytää kaverin / mielekästä tekemistä.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CF6A755C-6C30-9B48-3EF3-78638A6A31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9" t="20097" r="16175" b="19931"/>
          <a:stretch/>
        </p:blipFill>
        <p:spPr>
          <a:xfrm rot="16480638">
            <a:off x="2070437" y="6106103"/>
            <a:ext cx="892157" cy="1219801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45F9BEA8-26C4-59A8-FEAD-54C6903AB84C}"/>
              </a:ext>
            </a:extLst>
          </p:cNvPr>
          <p:cNvSpPr txBox="1"/>
          <p:nvPr/>
        </p:nvSpPr>
        <p:spPr>
          <a:xfrm>
            <a:off x="1948022" y="6392837"/>
            <a:ext cx="93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Etsitäänpä sinulle kaveri! Mitä haluaisit tehdä?</a:t>
            </a:r>
          </a:p>
        </p:txBody>
      </p:sp>
    </p:spTree>
    <p:extLst>
      <p:ext uri="{BB962C8B-B14F-4D97-AF65-F5344CB8AC3E}">
        <p14:creationId xmlns:p14="http://schemas.microsoft.com/office/powerpoint/2010/main" val="4233181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4F004BC2-7C7C-1733-F393-B115B1878A59}"/>
              </a:ext>
            </a:extLst>
          </p:cNvPr>
          <p:cNvSpPr txBox="1"/>
          <p:nvPr/>
        </p:nvSpPr>
        <p:spPr>
          <a:xfrm>
            <a:off x="1565258" y="490488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Ulkoilu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19151DF-DFA0-B93E-F44A-52A2162659AD}"/>
              </a:ext>
            </a:extLst>
          </p:cNvPr>
          <p:cNvSpPr txBox="1"/>
          <p:nvPr/>
        </p:nvSpPr>
        <p:spPr>
          <a:xfrm>
            <a:off x="4848366" y="490488"/>
            <a:ext cx="144644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Kotiinlähtö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7F9D83F-BC79-D35E-2BD8-5BCE7EFF1892}"/>
              </a:ext>
            </a:extLst>
          </p:cNvPr>
          <p:cNvSpPr txBox="1"/>
          <p:nvPr/>
        </p:nvSpPr>
        <p:spPr>
          <a:xfrm>
            <a:off x="1565258" y="3100146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D30863F-2609-D8B9-8F03-E09D93647735}"/>
              </a:ext>
            </a:extLst>
          </p:cNvPr>
          <p:cNvSpPr txBox="1"/>
          <p:nvPr/>
        </p:nvSpPr>
        <p:spPr>
          <a:xfrm>
            <a:off x="1565258" y="5737100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CB44527-1060-4680-9D97-1129341BB4A6}"/>
              </a:ext>
            </a:extLst>
          </p:cNvPr>
          <p:cNvSpPr txBox="1"/>
          <p:nvPr/>
        </p:nvSpPr>
        <p:spPr>
          <a:xfrm>
            <a:off x="4911221" y="3100146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FF91C35F-E5D2-32D7-58D0-A82AA1A8B660}"/>
              </a:ext>
            </a:extLst>
          </p:cNvPr>
          <p:cNvSpPr txBox="1"/>
          <p:nvPr/>
        </p:nvSpPr>
        <p:spPr>
          <a:xfrm>
            <a:off x="4911221" y="5737100"/>
            <a:ext cx="1320738" cy="66995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7052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</p:spTree>
    <p:extLst>
      <p:ext uri="{BB962C8B-B14F-4D97-AF65-F5344CB8AC3E}">
        <p14:creationId xmlns:p14="http://schemas.microsoft.com/office/powerpoint/2010/main" val="1967434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DFFD7ED-2ADB-EAF1-DEA2-9C1BAD3F2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6" t="20487" r="16111" b="20076"/>
          <a:stretch/>
        </p:blipFill>
        <p:spPr>
          <a:xfrm rot="16552833">
            <a:off x="2066429" y="871545"/>
            <a:ext cx="910182" cy="122982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A2CB882-75CC-4207-3229-C36D0A04221B}"/>
              </a:ext>
            </a:extLst>
          </p:cNvPr>
          <p:cNvSpPr txBox="1"/>
          <p:nvPr/>
        </p:nvSpPr>
        <p:spPr>
          <a:xfrm>
            <a:off x="431700" y="437443"/>
            <a:ext cx="17109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Kohdataan jokainen lasta hakemaan tuleva huoltaja ja kerrotaan lapsen päivästä.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Kiitetään lasta päivästä ja toivotamme ”</a:t>
            </a:r>
            <a:r>
              <a:rPr kumimoji="0" lang="fi-FI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heipat</a:t>
            </a: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Hyvästellessämme vastuu </a:t>
            </a:r>
            <a:r>
              <a:rPr kumimoji="0" lang="fi-FI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vastuu</a:t>
            </a: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lapsesta siirtyy huoltajalle.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118F3F0-F7A4-DBF5-67DA-D276A3DEFF88}"/>
              </a:ext>
            </a:extLst>
          </p:cNvPr>
          <p:cNvSpPr txBox="1"/>
          <p:nvPr/>
        </p:nvSpPr>
        <p:spPr>
          <a:xfrm>
            <a:off x="1923980" y="1225755"/>
            <a:ext cx="10139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Tänään Emmi keksi mahtavan leikki-idean!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D46280F-74BE-66E3-62A9-089505304D61}"/>
              </a:ext>
            </a:extLst>
          </p:cNvPr>
          <p:cNvSpPr txBox="1"/>
          <p:nvPr/>
        </p:nvSpPr>
        <p:spPr>
          <a:xfrm>
            <a:off x="3832653" y="437443"/>
            <a:ext cx="146573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Olemme</a:t>
            </a: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aktiivisia leikkien sekä liikkumisen mahdollistajia myös pihaulkoilussa.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Ulkoilun päätteeksi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lapset osallistuvat lelujen keräämiseen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(esim. lelujen keräämisleikki).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189082F-F913-9A6F-667F-1186C55695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20486" r="16190" b="20034"/>
          <a:stretch/>
        </p:blipFill>
        <p:spPr>
          <a:xfrm rot="16430855">
            <a:off x="5389165" y="861061"/>
            <a:ext cx="889833" cy="1209341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533DF587-4CF5-7888-E5F2-9E05347DFA6B}"/>
              </a:ext>
            </a:extLst>
          </p:cNvPr>
          <p:cNvSpPr txBox="1"/>
          <p:nvPr/>
        </p:nvSpPr>
        <p:spPr>
          <a:xfrm>
            <a:off x="5312037" y="1217726"/>
            <a:ext cx="9083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Kuinka monta punaista lelua löydät pihalta?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1DD21A6-0EB5-7501-F6A4-49658FA0AB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6" t="20600" r="16190" b="20263"/>
          <a:stretch/>
        </p:blipFill>
        <p:spPr>
          <a:xfrm rot="16412503">
            <a:off x="5406442" y="3453495"/>
            <a:ext cx="893850" cy="120784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7399941C-1028-6098-7A8E-904202F94F04}"/>
              </a:ext>
            </a:extLst>
          </p:cNvPr>
          <p:cNvSpPr txBox="1"/>
          <p:nvPr/>
        </p:nvSpPr>
        <p:spPr>
          <a:xfrm>
            <a:off x="3802335" y="3217357"/>
            <a:ext cx="15263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Ulos lähtiessä siirrytään ryhmätilasta eteiseen pienissä ryhmissä niin, että lapsilla on aina mielekästä odottelupuuhaa (erilaisia odottelupuuhia on koottu valmiiksi ryhmätilaan).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72E6F44-E08E-45DF-9F15-96174A5E2CEC}"/>
              </a:ext>
            </a:extLst>
          </p:cNvPr>
          <p:cNvSpPr txBox="1"/>
          <p:nvPr/>
        </p:nvSpPr>
        <p:spPr>
          <a:xfrm>
            <a:off x="5222990" y="3747791"/>
            <a:ext cx="101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Miten / minä </a:t>
            </a:r>
          </a:p>
          <a:p>
            <a:pPr algn="ctr"/>
            <a:r>
              <a:rPr lang="fi-FI" sz="900" i="1" dirty="0"/>
              <a:t>”eläimenä” haluat liikkua eteiseen?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9D04286-AEB8-EB5E-9986-A76F34FAFB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6" t="20600" r="16190" b="20263"/>
          <a:stretch/>
        </p:blipFill>
        <p:spPr>
          <a:xfrm rot="16412503">
            <a:off x="2098188" y="3473582"/>
            <a:ext cx="893850" cy="1207843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32D8D229-1289-5A0A-A432-0C7A4EBA1361}"/>
              </a:ext>
            </a:extLst>
          </p:cNvPr>
          <p:cNvSpPr txBox="1"/>
          <p:nvPr/>
        </p:nvSpPr>
        <p:spPr>
          <a:xfrm>
            <a:off x="495449" y="3090916"/>
            <a:ext cx="15870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Kannustetaan lapsia omatoimisuuteen myös pukemistilanteissa.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Muistetaan antaa hyvää palautetta kaikesta yrittämisestä.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Lasta autetaan aina kun hän tarvitsee apua.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7D43A4A-C407-2E26-D883-888F7749133E}"/>
              </a:ext>
            </a:extLst>
          </p:cNvPr>
          <p:cNvSpPr txBox="1"/>
          <p:nvPr/>
        </p:nvSpPr>
        <p:spPr>
          <a:xfrm>
            <a:off x="1958280" y="3805980"/>
            <a:ext cx="10139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 err="1"/>
              <a:t>Vau</a:t>
            </a:r>
            <a:r>
              <a:rPr lang="fi-FI" sz="900" i="1" dirty="0"/>
              <a:t>, miten hienosti sait itse kengät jalkaan!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E739B53-F753-A4C1-F386-2C006D57B7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6" t="20600" r="16190" b="20263"/>
          <a:stretch/>
        </p:blipFill>
        <p:spPr>
          <a:xfrm rot="16412503">
            <a:off x="5402469" y="6088587"/>
            <a:ext cx="893850" cy="1207843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A880EADF-DD78-0A8F-ED61-A6612D1763DD}"/>
              </a:ext>
            </a:extLst>
          </p:cNvPr>
          <p:cNvSpPr txBox="1"/>
          <p:nvPr/>
        </p:nvSpPr>
        <p:spPr>
          <a:xfrm>
            <a:off x="3802335" y="6229165"/>
            <a:ext cx="150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</a:t>
            </a:r>
            <a:r>
              <a:rPr kumimoji="0" lang="fi-FI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äsienpesu</a:t>
            </a: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myös oppimistilanne eli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täälläkin tarvitaan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aikuisen läsnäoloa.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D9893BE-2E47-56DB-5D4B-B7EF1D5416A3}"/>
              </a:ext>
            </a:extLst>
          </p:cNvPr>
          <p:cNvSpPr txBox="1"/>
          <p:nvPr/>
        </p:nvSpPr>
        <p:spPr>
          <a:xfrm>
            <a:off x="5262561" y="6420985"/>
            <a:ext cx="10139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Muistithan kuivata kädet ihan kuiviksi?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2206F8DE-E039-2F45-3E8C-C5764715A9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6" t="20600" r="16190" b="20263"/>
          <a:stretch/>
        </p:blipFill>
        <p:spPr>
          <a:xfrm rot="16412503">
            <a:off x="2102523" y="6088588"/>
            <a:ext cx="893850" cy="1207843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4F0512F5-8BC3-CF07-C21A-AE94B588A99A}"/>
              </a:ext>
            </a:extLst>
          </p:cNvPr>
          <p:cNvSpPr txBox="1"/>
          <p:nvPr/>
        </p:nvSpPr>
        <p:spPr>
          <a:xfrm>
            <a:off x="502389" y="6229166"/>
            <a:ext cx="150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Vessassa käynti on myös oppimistilanne eli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täälläkin tarvitaan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aikuisen läsnäoloa.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FD92376A-B850-D28F-96C7-82C216E64EF9}"/>
              </a:ext>
            </a:extLst>
          </p:cNvPr>
          <p:cNvSpPr txBox="1"/>
          <p:nvPr/>
        </p:nvSpPr>
        <p:spPr>
          <a:xfrm>
            <a:off x="1953910" y="6503683"/>
            <a:ext cx="1013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Tarvitsetko </a:t>
            </a:r>
          </a:p>
          <a:p>
            <a:pPr algn="ctr"/>
            <a:r>
              <a:rPr lang="fi-FI" sz="900" i="1" dirty="0"/>
              <a:t>apua?</a:t>
            </a:r>
          </a:p>
        </p:txBody>
      </p:sp>
    </p:spTree>
    <p:extLst>
      <p:ext uri="{BB962C8B-B14F-4D97-AF65-F5344CB8AC3E}">
        <p14:creationId xmlns:p14="http://schemas.microsoft.com/office/powerpoint/2010/main" val="751977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E2C4F024-B9F8-778C-D3D6-A1A42B451B09}"/>
              </a:ext>
            </a:extLst>
          </p:cNvPr>
          <p:cNvSpPr txBox="1"/>
          <p:nvPr/>
        </p:nvSpPr>
        <p:spPr>
          <a:xfrm>
            <a:off x="1344558" y="533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869FB92-1CA5-ABAC-BACB-43F9E8F8E696}"/>
              </a:ext>
            </a:extLst>
          </p:cNvPr>
          <p:cNvSpPr txBox="1"/>
          <p:nvPr/>
        </p:nvSpPr>
        <p:spPr>
          <a:xfrm>
            <a:off x="4690601" y="533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9BBA476-5E53-E906-EDBC-871DE890DB7A}"/>
              </a:ext>
            </a:extLst>
          </p:cNvPr>
          <p:cNvSpPr txBox="1"/>
          <p:nvPr/>
        </p:nvSpPr>
        <p:spPr>
          <a:xfrm>
            <a:off x="1344557" y="31244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E7B1B88-58E0-4611-3A9E-9F6BE1E4E950}"/>
              </a:ext>
            </a:extLst>
          </p:cNvPr>
          <p:cNvSpPr txBox="1"/>
          <p:nvPr/>
        </p:nvSpPr>
        <p:spPr>
          <a:xfrm>
            <a:off x="4690601" y="3124495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BC168B8-F300-B308-4323-81849A1AEAD2}"/>
              </a:ext>
            </a:extLst>
          </p:cNvPr>
          <p:cNvSpPr txBox="1"/>
          <p:nvPr/>
        </p:nvSpPr>
        <p:spPr>
          <a:xfrm>
            <a:off x="1344556" y="57588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93973A7-9D27-8377-0390-BBB4ACB40E73}"/>
              </a:ext>
            </a:extLst>
          </p:cNvPr>
          <p:cNvSpPr txBox="1"/>
          <p:nvPr/>
        </p:nvSpPr>
        <p:spPr>
          <a:xfrm>
            <a:off x="4690601" y="57588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60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59457711-7B31-8E6A-350F-785570EA2F21}"/>
              </a:ext>
            </a:extLst>
          </p:cNvPr>
          <p:cNvSpPr txBox="1"/>
          <p:nvPr/>
        </p:nvSpPr>
        <p:spPr>
          <a:xfrm>
            <a:off x="506358" y="6098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30C2342-7889-86D1-3874-B3844AB33FF2}"/>
              </a:ext>
            </a:extLst>
          </p:cNvPr>
          <p:cNvSpPr txBox="1"/>
          <p:nvPr/>
        </p:nvSpPr>
        <p:spPr>
          <a:xfrm>
            <a:off x="3852401" y="6098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85AF43C-8D89-86CB-46ED-1543C9BF25F6}"/>
              </a:ext>
            </a:extLst>
          </p:cNvPr>
          <p:cNvSpPr txBox="1"/>
          <p:nvPr/>
        </p:nvSpPr>
        <p:spPr>
          <a:xfrm>
            <a:off x="506357" y="3200696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45460C1-85D2-ED06-9F70-D070EE82D242}"/>
              </a:ext>
            </a:extLst>
          </p:cNvPr>
          <p:cNvSpPr txBox="1"/>
          <p:nvPr/>
        </p:nvSpPr>
        <p:spPr>
          <a:xfrm>
            <a:off x="3852401" y="3200695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D00A5239-921E-5B69-3AC8-D9C512FC9E58}"/>
              </a:ext>
            </a:extLst>
          </p:cNvPr>
          <p:cNvSpPr txBox="1"/>
          <p:nvPr/>
        </p:nvSpPr>
        <p:spPr>
          <a:xfrm>
            <a:off x="506356" y="58350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1E8B16F-5AA2-F9F7-E280-FFC941DCEC11}"/>
              </a:ext>
            </a:extLst>
          </p:cNvPr>
          <p:cNvSpPr txBox="1"/>
          <p:nvPr/>
        </p:nvSpPr>
        <p:spPr>
          <a:xfrm>
            <a:off x="3852401" y="5835040"/>
            <a:ext cx="1710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00" i="1" dirty="0">
                <a:solidFill>
                  <a:prstClr val="black"/>
                </a:solidFill>
                <a:latin typeface="Calibri" panose="020F0502020204030204"/>
              </a:rPr>
              <a:t>Kirjoita tähän…</a:t>
            </a:r>
            <a:endParaRPr kumimoji="0" lang="fi-FI" sz="10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952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3026</TotalTime>
  <Words>638</Words>
  <Application>Microsoft Office PowerPoint</Application>
  <PresentationFormat>A4-paperi (210 x 297 mm)</PresentationFormat>
  <Paragraphs>137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Antipasto Pro </vt:lpstr>
      <vt:lpstr>Arial</vt:lpstr>
      <vt:lpstr>Calibri</vt:lpstr>
      <vt:lpstr>Calibri Light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4</cp:revision>
  <cp:lastPrinted>2023-08-04T14:24:14Z</cp:lastPrinted>
  <dcterms:created xsi:type="dcterms:W3CDTF">2023-06-12T08:12:55Z</dcterms:created>
  <dcterms:modified xsi:type="dcterms:W3CDTF">2026-08-18T14:48:12Z</dcterms:modified>
</cp:coreProperties>
</file>