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307" r:id="rId3"/>
    <p:sldId id="293" r:id="rId4"/>
    <p:sldId id="294" r:id="rId5"/>
    <p:sldId id="295" r:id="rId6"/>
    <p:sldId id="296" r:id="rId7"/>
    <p:sldId id="297" r:id="rId8"/>
    <p:sldId id="298" r:id="rId9"/>
    <p:sldId id="299" r:id="rId10"/>
    <p:sldId id="300" r:id="rId11"/>
    <p:sldId id="301" r:id="rId12"/>
    <p:sldId id="302" r:id="rId13"/>
    <p:sldId id="303" r:id="rId14"/>
    <p:sldId id="304" r:id="rId15"/>
    <p:sldId id="268" r:id="rId16"/>
    <p:sldId id="305" r:id="rId17"/>
    <p:sldId id="306" r:id="rId18"/>
    <p:sldId id="269" r:id="rId19"/>
  </p:sldIdLst>
  <p:sldSz cx="9906000" cy="6858000" type="A4"/>
  <p:notesSz cx="6810375"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038572-2B01-4D39-AB63-557D725C9FA9}" v="1" dt="2026-09-21T10:59:18.2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13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fi-FI"/>
              <a:t>Muokkaa ots. perustyyl. napsautt.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B2DA78C3-D8B6-4F84-8545-AC15D3F31A0B}" type="datetimeFigureOut">
              <a:rPr lang="fi-FI" smtClean="0"/>
              <a:t>21.9.2026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350670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2DA78C3-D8B6-4F84-8545-AC15D3F31A0B}" type="datetimeFigureOut">
              <a:rPr lang="fi-FI" smtClean="0"/>
              <a:t>21.9.2026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4160303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2DA78C3-D8B6-4F84-8545-AC15D3F31A0B}" type="datetimeFigureOut">
              <a:rPr lang="fi-FI" smtClean="0"/>
              <a:t>21.9.2026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2366734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B2DA78C3-D8B6-4F84-8545-AC15D3F31A0B}" type="datetimeFigureOut">
              <a:rPr lang="fi-FI" smtClean="0"/>
              <a:t>21.9.2026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1601490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fi-FI"/>
              <a:t>Muokkaa ots. perustyyl. napsautt.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682329" y="2505075"/>
            <a:ext cx="4190702"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5014913" y="2505075"/>
            <a:ext cx="4211340"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B2DA78C3-D8B6-4F84-8545-AC15D3F31A0B}" type="datetimeFigureOut">
              <a:rPr lang="fi-FI" smtClean="0"/>
              <a:t>21.9.2026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207897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B2DA78C3-D8B6-4F84-8545-AC15D3F31A0B}" type="datetimeFigureOut">
              <a:rPr lang="fi-FI" smtClean="0"/>
              <a:t>21.9.2026</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1072415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DA78C3-D8B6-4F84-8545-AC15D3F31A0B}" type="datetimeFigureOut">
              <a:rPr lang="fi-FI" smtClean="0"/>
              <a:t>21.9.2026</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1772374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B2DA78C3-D8B6-4F84-8545-AC15D3F31A0B}" type="datetimeFigureOut">
              <a:rPr lang="fi-FI" smtClean="0"/>
              <a:t>21.9.2026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139362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B2DA78C3-D8B6-4F84-8545-AC15D3F31A0B}" type="datetimeFigureOut">
              <a:rPr lang="fi-FI" smtClean="0"/>
              <a:t>21.9.2026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11345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2DA78C3-D8B6-4F84-8545-AC15D3F31A0B}" type="datetimeFigureOut">
              <a:rPr lang="fi-FI" smtClean="0"/>
              <a:t>21.9.2026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3559507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2DA78C3-D8B6-4F84-8545-AC15D3F31A0B}" type="datetimeFigureOut">
              <a:rPr lang="fi-FI" smtClean="0"/>
              <a:t>21.9.2026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B6832A4-8D9B-4341-AAF0-5410A57ED29A}" type="slidenum">
              <a:rPr lang="fi-FI" smtClean="0"/>
              <a:t>‹#›</a:t>
            </a:fld>
            <a:endParaRPr lang="fi-FI"/>
          </a:p>
        </p:txBody>
      </p:sp>
    </p:spTree>
    <p:extLst>
      <p:ext uri="{BB962C8B-B14F-4D97-AF65-F5344CB8AC3E}">
        <p14:creationId xmlns:p14="http://schemas.microsoft.com/office/powerpoint/2010/main" val="1443102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DA78C3-D8B6-4F84-8545-AC15D3F31A0B}" type="datetimeFigureOut">
              <a:rPr lang="fi-FI" smtClean="0"/>
              <a:t>21.9.2026</a:t>
            </a:fld>
            <a:endParaRPr lang="fi-FI"/>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832A4-8D9B-4341-AAF0-5410A57ED29A}" type="slidenum">
              <a:rPr lang="fi-FI" smtClean="0"/>
              <a:t>‹#›</a:t>
            </a:fld>
            <a:endParaRPr lang="fi-FI"/>
          </a:p>
        </p:txBody>
      </p:sp>
    </p:spTree>
    <p:extLst>
      <p:ext uri="{BB962C8B-B14F-4D97-AF65-F5344CB8AC3E}">
        <p14:creationId xmlns:p14="http://schemas.microsoft.com/office/powerpoint/2010/main" val="1073756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kstiruutu 7">
            <a:extLst>
              <a:ext uri="{FF2B5EF4-FFF2-40B4-BE49-F238E27FC236}">
                <a16:creationId xmlns:a16="http://schemas.microsoft.com/office/drawing/2014/main" id="{3195BFB3-259E-FD84-6509-175239C0A780}"/>
              </a:ext>
            </a:extLst>
          </p:cNvPr>
          <p:cNvSpPr txBox="1"/>
          <p:nvPr/>
        </p:nvSpPr>
        <p:spPr>
          <a:xfrm>
            <a:off x="685800" y="1530489"/>
            <a:ext cx="3524241" cy="46012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Olemme kiinnostuneita kuulemaan, millaisia kokemuksia ja ajatuksia sinulla on ryhmämme toiminnasta.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Tulemme antamaan sinulle kuluvan toimintavuoden aikana oheisenlaisia kysely- / palautelomakkeita, joissa jokaisessa tarkastellaan jotakin tiettyä varhaiskasvatuspäivämme vaihetta.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Palastelemalla kokonainen päivä yksittäisiin konkreettisiin arjen tilanteisiin, on kaikkia päivän vaiheita mahdollista arvioida tarkemmin sekä niihin vaikuttaa paremmin.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Lomakkeen oikean puoleiseen palstaan olemme koonneet tiivistetysti tietoa ja ajatuksia kyseisestä päivämme vaiheesta – näin voimme tehdä niitäkin päivän vaiheita teille huoltajille tutuksi, joita harvemmin itse pääsette kokemaan.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Kaikki palaute on meille tärkeää, toivottavasti löydät hetken ajastasi tämän lomakkeen täydentämiseen. (Mikäli etusivun palstatila ei riitä, voi paperi toista puolta myös hyödyntää.)</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Kyselyn jälkeen käsittelemme vastaukset työyhteisössämme, jonka jälkeen teemme niistä koosteen teille huoltajille. Mikäli haluat, että käsittelemme lapseesi liittyviä henkilökohtaisia asioita, sovitaan siihen erillinen kahdenvälinen keskusteluaika.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Yhteistyöterveisin,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kstiruutu 8">
            <a:extLst>
              <a:ext uri="{FF2B5EF4-FFF2-40B4-BE49-F238E27FC236}">
                <a16:creationId xmlns:a16="http://schemas.microsoft.com/office/drawing/2014/main" id="{9141E75D-78CE-4A0B-8FF5-1C4AD02E3B20}"/>
              </a:ext>
            </a:extLst>
          </p:cNvPr>
          <p:cNvSpPr txBox="1"/>
          <p:nvPr/>
        </p:nvSpPr>
        <p:spPr>
          <a:xfrm>
            <a:off x="3352799" y="157044"/>
            <a:ext cx="1295401" cy="58477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prstClr val="black"/>
                </a:solidFill>
                <a:effectLst/>
                <a:uLnTx/>
                <a:uFillTx/>
                <a:latin typeface="Calibri" panose="020F0502020204030204"/>
                <a:ea typeface="+mn-ea"/>
                <a:cs typeface="+mn-cs"/>
              </a:rPr>
              <a:t>Saateviesti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prstClr val="black"/>
                </a:solidFill>
                <a:effectLst/>
                <a:uLnTx/>
                <a:uFillTx/>
                <a:latin typeface="Calibri" panose="020F0502020204030204"/>
                <a:ea typeface="+mn-ea"/>
                <a:cs typeface="+mn-cs"/>
              </a:rPr>
              <a:t>Huoltajan osallisuus Päivän vasupolulla - palautekyselyyn</a:t>
            </a:r>
          </a:p>
        </p:txBody>
      </p:sp>
      <p:sp>
        <p:nvSpPr>
          <p:cNvPr id="10" name="Tekstiruutu 9">
            <a:extLst>
              <a:ext uri="{FF2B5EF4-FFF2-40B4-BE49-F238E27FC236}">
                <a16:creationId xmlns:a16="http://schemas.microsoft.com/office/drawing/2014/main" id="{8A847F2E-7E2D-861B-9D6D-F7602CAC4877}"/>
              </a:ext>
            </a:extLst>
          </p:cNvPr>
          <p:cNvSpPr txBox="1"/>
          <p:nvPr/>
        </p:nvSpPr>
        <p:spPr>
          <a:xfrm>
            <a:off x="8496298" y="157043"/>
            <a:ext cx="1295401" cy="58477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prstClr val="black"/>
                </a:solidFill>
                <a:effectLst/>
                <a:uLnTx/>
                <a:uFillTx/>
                <a:latin typeface="Calibri" panose="020F0502020204030204"/>
                <a:ea typeface="+mn-ea"/>
                <a:cs typeface="+mn-cs"/>
              </a:rPr>
              <a:t>Saateviesti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prstClr val="black"/>
                </a:solidFill>
                <a:effectLst/>
                <a:uLnTx/>
                <a:uFillTx/>
                <a:latin typeface="Calibri" panose="020F0502020204030204"/>
                <a:ea typeface="+mn-ea"/>
                <a:cs typeface="+mn-cs"/>
              </a:rPr>
              <a:t>Huoltajan osallisuus Päivän vasupolulla - palautekyselyyn</a:t>
            </a:r>
          </a:p>
        </p:txBody>
      </p:sp>
      <p:sp>
        <p:nvSpPr>
          <p:cNvPr id="11" name="Tekstiruutu 10">
            <a:extLst>
              <a:ext uri="{FF2B5EF4-FFF2-40B4-BE49-F238E27FC236}">
                <a16:creationId xmlns:a16="http://schemas.microsoft.com/office/drawing/2014/main" id="{27B18BE6-03C6-C7F3-A239-A64F0C45F029}"/>
              </a:ext>
            </a:extLst>
          </p:cNvPr>
          <p:cNvSpPr txBox="1"/>
          <p:nvPr/>
        </p:nvSpPr>
        <p:spPr>
          <a:xfrm>
            <a:off x="5867400" y="1530489"/>
            <a:ext cx="3524241" cy="46012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Olemme kiinnostuneita kuulemaan, millaisia kokemuksia ja ajatuksia sinulla on ryhmämme toiminnasta.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Tulemme antamaan sinulle kuluvan toimintavuoden aikana oheisenlaisia kysely- / palautelomakkeita, joissa jokaisessa tarkastellaan jotakin tiettyä varhaiskasvatuspäivämme vaihetta.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Palastelemalla kokonainen päivä yksittäisiin konkreettisiin arjen tilanteisiin, on kaikkia päivän vaiheita mahdollista arvioida tarkemmin sekä niihin vaikuttaa paremmin.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Lomakkeen oikean puoleiseen palstaan olemme koonneet tiivistetysti tietoa ja ajatuksia kyseisestä päivämme vaiheesta – näin voimme tehdä niitäkin päivän vaiheita teille huoltajille tutuksi, joita harvemmin itse pääsette kokemaan.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Kaikki palaute on meille tärkeää, toivottavasti löydät hetken ajastasi tämän lomakkeen täydentämiseen. (Mikäli etusivun palstatila ei riitä, voi paperi toista puolta myös hyödyntää.)</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Kyselyn jälkeen käsittelemme vastaukset työyhteisössämme, jonka jälkeen teemme niistä koosteen teille huoltajille. Mikäli haluat, että käsittelemme lapseesi liittyviä henkilökohtaisia asioita, sovitaan siihen erillinen kahdenvälinen keskusteluaika.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Yhteistyöterveisin,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8097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959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C4E2AB16-C474-E61A-77CD-CA81ADC1CD40}"/>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aamun tulotilanteesta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7462E311-B578-C579-C8E0-AB0DDB61286F}"/>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tulotilanteeseen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86E75C7E-3BF8-194A-3B9A-9263EB178F7D}"/>
              </a:ext>
            </a:extLst>
          </p:cNvPr>
          <p:cNvSpPr txBox="1"/>
          <p:nvPr/>
        </p:nvSpPr>
        <p:spPr>
          <a:xfrm>
            <a:off x="6505267" y="2170839"/>
            <a:ext cx="3046909" cy="43858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Aamun ensimmäisinä hetkinä ryhmän aikuinen on pääsääntöisesti yksin ryhmään jo tulleiden lasten kanssa, tällöin odotamme teitä ensisijaisesti ryhmätilassamme.</a:t>
            </a:r>
            <a:endPar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fi-FI" sz="900" dirty="0"/>
          </a:p>
          <a:p>
            <a:r>
              <a:rPr lang="fi-FI" sz="900" dirty="0"/>
              <a:t>Seuraavassa muutama asia, jotka toivomme sinun huomioivan:</a:t>
            </a:r>
          </a:p>
          <a:p>
            <a:endParaRPr lang="fi-FI" sz="900" dirty="0"/>
          </a:p>
          <a:p>
            <a:r>
              <a:rPr lang="fi-FI" sz="900" dirty="0"/>
              <a:t>Toivomme, että </a:t>
            </a:r>
            <a:r>
              <a:rPr lang="fi-FI" sz="900" b="1" dirty="0"/>
              <a:t>huolehdit ja autat </a:t>
            </a:r>
            <a:r>
              <a:rPr lang="fi-FI" sz="900" dirty="0"/>
              <a:t>mm., että lapsesi saa:</a:t>
            </a:r>
          </a:p>
          <a:p>
            <a:pPr marL="171450" indent="-171450">
              <a:buFont typeface="Arial" panose="020B0604020202020204" pitchFamily="34" charset="0"/>
              <a:buChar char="•"/>
            </a:pPr>
            <a:r>
              <a:rPr lang="fi-FI" sz="900" dirty="0"/>
              <a:t>riisuttua ulkovaatteet</a:t>
            </a:r>
          </a:p>
          <a:p>
            <a:pPr marL="171450" indent="-171450">
              <a:buFont typeface="Arial" panose="020B0604020202020204" pitchFamily="34" charset="0"/>
              <a:buChar char="•"/>
            </a:pPr>
            <a:r>
              <a:rPr lang="fi-FI" sz="900" dirty="0"/>
              <a:t>laitettua sisätossut jalkaan</a:t>
            </a:r>
          </a:p>
          <a:p>
            <a:pPr marL="171450" indent="-171450">
              <a:buFont typeface="Arial" panose="020B0604020202020204" pitchFamily="34" charset="0"/>
              <a:buChar char="•"/>
            </a:pPr>
            <a:r>
              <a:rPr lang="fi-FI" sz="900" dirty="0"/>
              <a:t>pestyä ja kuivattua kädet</a:t>
            </a:r>
          </a:p>
          <a:p>
            <a:endParaRPr lang="fi-FI" sz="900"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Tulorutiinien jälkeen, </a:t>
            </a:r>
            <a:r>
              <a:rPr kumimoji="0" lang="fi-FI" sz="900" b="1" u="none" strike="noStrike" kern="1200" cap="none" spc="0" normalizeH="0" baseline="0" noProof="0" dirty="0">
                <a:ln>
                  <a:noFill/>
                </a:ln>
                <a:solidFill>
                  <a:prstClr val="black"/>
                </a:solidFill>
                <a:effectLst/>
                <a:uLnTx/>
                <a:uFillTx/>
                <a:latin typeface="Calibri" panose="020F0502020204030204"/>
                <a:ea typeface="+mn-ea"/>
                <a:cs typeface="+mn-cs"/>
              </a:rPr>
              <a:t>saatathan aina lapsesi päiväkodin henkilöstön luokse</a:t>
            </a: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 Vastuu lapsesta siirtyy varhaiskasvatukselle vasta kun vanhempi on kohdannut henkilöstön.</a:t>
            </a:r>
          </a:p>
          <a:p>
            <a:pPr marL="0" marR="0" lvl="0" indent="0" algn="l" defTabSz="457200" rtl="0" eaLnBrk="1" fontAlgn="auto" latinLnBrk="0" hangingPunct="1">
              <a:lnSpc>
                <a:spcPct val="100000"/>
              </a:lnSpc>
              <a:spcBef>
                <a:spcPts val="0"/>
              </a:spcBef>
              <a:spcAft>
                <a:spcPts val="0"/>
              </a:spcAft>
              <a:buClrTx/>
              <a:buSzTx/>
              <a:buFontTx/>
              <a:buNone/>
              <a:tabLst/>
              <a:defRPr/>
            </a:pPr>
            <a:endParaRPr lang="fi-FI" sz="9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Mikäli lapsellasi on oma tärkeä ja turvaa tuova lelu / esine mukanaan, on se myös tervetullut ryhmäämme </a:t>
            </a: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endPar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fi-FI" sz="9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Tullessanne ryhmätilaan, meillä on aina pieni hetki aikaa päivittäisten </a:t>
            </a:r>
            <a:r>
              <a:rPr kumimoji="0" lang="fi-FI" sz="900" b="1" u="none" strike="noStrike" kern="1200" cap="none" spc="0" normalizeH="0" baseline="0" noProof="0" dirty="0">
                <a:ln>
                  <a:noFill/>
                </a:ln>
                <a:solidFill>
                  <a:prstClr val="black"/>
                </a:solidFill>
                <a:effectLst/>
                <a:uLnTx/>
                <a:uFillTx/>
                <a:latin typeface="Calibri" panose="020F0502020204030204"/>
                <a:ea typeface="+mn-ea"/>
                <a:cs typeface="+mn-cs"/>
              </a:rPr>
              <a:t>kuulumisten vaihtoon</a:t>
            </a: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 Mikäli toivot enemmän aikaa keskustelulle, voimme sopia erillisen ajankohdan.</a:t>
            </a:r>
          </a:p>
          <a:p>
            <a:pPr marL="0" marR="0" lvl="0" indent="0" algn="l" defTabSz="457200" rtl="0" eaLnBrk="1" fontAlgn="auto" latinLnBrk="0" hangingPunct="1">
              <a:lnSpc>
                <a:spcPct val="100000"/>
              </a:lnSpc>
              <a:spcBef>
                <a:spcPts val="0"/>
              </a:spcBef>
              <a:spcAft>
                <a:spcPts val="0"/>
              </a:spcAft>
              <a:buClrTx/>
              <a:buSzTx/>
              <a:buFontTx/>
              <a:buNone/>
              <a:tabLst/>
              <a:defRPr/>
            </a:pPr>
            <a:endParaRPr lang="fi-FI" sz="9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Tarkistathan vielä ennen lähtöäsi, että lapsellasi on päiväkodissa mukana </a:t>
            </a:r>
            <a:r>
              <a:rPr kumimoji="0" lang="fi-FI" sz="900" b="1" u="none" strike="noStrike" kern="1200" cap="none" spc="0" normalizeH="0" baseline="0" noProof="0" dirty="0">
                <a:ln>
                  <a:noFill/>
                </a:ln>
                <a:solidFill>
                  <a:prstClr val="black"/>
                </a:solidFill>
                <a:effectLst/>
                <a:uLnTx/>
                <a:uFillTx/>
                <a:latin typeface="Calibri" panose="020F0502020204030204"/>
                <a:ea typeface="+mn-ea"/>
                <a:cs typeface="+mn-cs"/>
              </a:rPr>
              <a:t>säänmukaiset vaatteet </a:t>
            </a: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ulkoilua varten sekä yhdet </a:t>
            </a:r>
            <a:r>
              <a:rPr kumimoji="0" lang="fi-FI" sz="900" b="1" u="none" strike="noStrike" kern="1200" cap="none" spc="0" normalizeH="0" baseline="0" noProof="0" dirty="0">
                <a:ln>
                  <a:noFill/>
                </a:ln>
                <a:solidFill>
                  <a:prstClr val="black"/>
                </a:solidFill>
                <a:effectLst/>
                <a:uLnTx/>
                <a:uFillTx/>
                <a:latin typeface="Calibri" panose="020F0502020204030204"/>
                <a:ea typeface="+mn-ea"/>
                <a:cs typeface="+mn-cs"/>
              </a:rPr>
              <a:t>varavaatteet </a:t>
            </a: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sisäkäyttöön.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Lähdön hetkelle voidaan luoda lapselle ja sinulle tärkeä </a:t>
            </a:r>
            <a:r>
              <a:rPr kumimoji="0" lang="fi-FI" sz="900" b="1" u="none" strike="noStrike" kern="1200" cap="none" spc="0" normalizeH="0" baseline="0" noProof="0" dirty="0">
                <a:ln>
                  <a:noFill/>
                </a:ln>
                <a:solidFill>
                  <a:prstClr val="black"/>
                </a:solidFill>
                <a:effectLst/>
                <a:uLnTx/>
                <a:uFillTx/>
                <a:latin typeface="Calibri" panose="020F0502020204030204"/>
                <a:ea typeface="+mn-ea"/>
                <a:cs typeface="+mn-cs"/>
              </a:rPr>
              <a:t>”hyvän mielen heipat” </a:t>
            </a:r>
            <a:r>
              <a:rPr kumimoji="0" lang="fi-FI" sz="900" b="0" u="none" strike="noStrike" kern="1200" cap="none" spc="0" normalizeH="0" baseline="0" noProof="0" dirty="0">
                <a:ln>
                  <a:noFill/>
                </a:ln>
                <a:solidFill>
                  <a:prstClr val="black"/>
                </a:solidFill>
                <a:effectLst/>
                <a:uLnTx/>
                <a:uFillTx/>
                <a:latin typeface="Calibri" panose="020F0502020204030204"/>
                <a:ea typeface="+mn-ea"/>
                <a:cs typeface="+mn-cs"/>
              </a:rPr>
              <a:t>–rutiini esimerkiksi ryhmän ovella tai ikkunassa.</a:t>
            </a:r>
          </a:p>
        </p:txBody>
      </p:sp>
      <p:sp>
        <p:nvSpPr>
          <p:cNvPr id="5" name="Tekstiruutu 4">
            <a:extLst>
              <a:ext uri="{FF2B5EF4-FFF2-40B4-BE49-F238E27FC236}">
                <a16:creationId xmlns:a16="http://schemas.microsoft.com/office/drawing/2014/main" id="{456FEAB8-E974-68DE-7D69-3CB32C557449}"/>
              </a:ext>
            </a:extLst>
          </p:cNvPr>
          <p:cNvSpPr txBox="1"/>
          <p:nvPr/>
        </p:nvSpPr>
        <p:spPr>
          <a:xfrm>
            <a:off x="7538782" y="647683"/>
            <a:ext cx="1075130" cy="669956"/>
          </a:xfrm>
          <a:prstGeom prst="rect">
            <a:avLst/>
          </a:prstGeom>
          <a:noFill/>
        </p:spPr>
        <p:txBody>
          <a:bodyPr wrap="none" rtlCol="0">
            <a:prstTxWarp prst="textArchUp">
              <a:avLst>
                <a:gd name="adj" fmla="val 10930193"/>
              </a:avLst>
            </a:prstTxWarp>
            <a:spAutoFit/>
          </a:bodyPr>
          <a:lstStyle/>
          <a:p>
            <a:pPr algn="ctr"/>
            <a:r>
              <a:rPr lang="fi-FI" sz="1200" b="1" spc="209" dirty="0">
                <a:latin typeface="Antipasto Pro " panose="02000506020000020004" pitchFamily="2" charset="0"/>
              </a:rPr>
              <a:t>Tulo</a:t>
            </a:r>
          </a:p>
        </p:txBody>
      </p:sp>
      <p:sp>
        <p:nvSpPr>
          <p:cNvPr id="6" name="Tekstiruutu 5">
            <a:extLst>
              <a:ext uri="{FF2B5EF4-FFF2-40B4-BE49-F238E27FC236}">
                <a16:creationId xmlns:a16="http://schemas.microsoft.com/office/drawing/2014/main" id="{42073550-4D37-C458-E8EC-A7A5E6AE379F}"/>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tulotilanteeseen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kstiruutu 6">
            <a:extLst>
              <a:ext uri="{FF2B5EF4-FFF2-40B4-BE49-F238E27FC236}">
                <a16:creationId xmlns:a16="http://schemas.microsoft.com/office/drawing/2014/main" id="{E0A2DA84-F148-ECDC-E517-8271A3DD9E85}"/>
              </a:ext>
            </a:extLst>
          </p:cNvPr>
          <p:cNvSpPr txBox="1"/>
          <p:nvPr/>
        </p:nvSpPr>
        <p:spPr>
          <a:xfrm>
            <a:off x="322469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tulotilanteeseen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3DF19788-E613-2187-F3F9-FBB5243629AE}"/>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21F56893-4EFB-314E-2166-F53FCF6BDF0C}"/>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E51033CB-F6E9-107F-7702-839ABE1B2181}"/>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458865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6275A9EF-28A5-1193-AB62-0144AF6F3F06}"/>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aamupuuha-ajasta.</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C970AB61-FD52-7BA3-129E-2529EE41EA9C}"/>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aamupuuhiin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4CE4FAF4-E180-C370-D5AC-B5171BC8B61E}"/>
              </a:ext>
            </a:extLst>
          </p:cNvPr>
          <p:cNvSpPr txBox="1"/>
          <p:nvPr/>
        </p:nvSpPr>
        <p:spPr>
          <a:xfrm>
            <a:off x="322469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aamupuuhiin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iruutu 4">
            <a:extLst>
              <a:ext uri="{FF2B5EF4-FFF2-40B4-BE49-F238E27FC236}">
                <a16:creationId xmlns:a16="http://schemas.microsoft.com/office/drawing/2014/main" id="{53A793C7-9386-3116-ECCE-D7FD080C9DCD}"/>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Aamupuuhat</a:t>
            </a:r>
          </a:p>
        </p:txBody>
      </p:sp>
      <p:sp>
        <p:nvSpPr>
          <p:cNvPr id="6" name="Tekstiruutu 5">
            <a:extLst>
              <a:ext uri="{FF2B5EF4-FFF2-40B4-BE49-F238E27FC236}">
                <a16:creationId xmlns:a16="http://schemas.microsoft.com/office/drawing/2014/main" id="{E5711D40-AEB2-C6BB-7F04-C8BFC4D3F186}"/>
              </a:ext>
            </a:extLst>
          </p:cNvPr>
          <p:cNvSpPr txBox="1"/>
          <p:nvPr/>
        </p:nvSpPr>
        <p:spPr>
          <a:xfrm>
            <a:off x="6535240" y="2286059"/>
            <a:ext cx="3027859" cy="3831818"/>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Aamupuuhat on useille lapsille huoltajan lähdön jälkeen varhaiskasvatuspäivän ensimmäinen vaihe. </a:t>
            </a:r>
          </a:p>
          <a:p>
            <a:pPr marL="0" marR="0" lvl="0" indent="0" defTabSz="457200" rtl="0" eaLnBrk="1" fontAlgn="auto" latinLnBrk="0" hangingPunct="1">
              <a:lnSpc>
                <a:spcPct val="100000"/>
              </a:lnSpc>
              <a:spcBef>
                <a:spcPts val="0"/>
              </a:spcBef>
              <a:spcAft>
                <a:spcPts val="0"/>
              </a:spcAft>
              <a:buClrTx/>
              <a:buSzTx/>
              <a:buFontTx/>
              <a:buNone/>
              <a:tabLst/>
              <a:defRPr/>
            </a:pPr>
            <a:endParaRPr lang="fi-FI" sz="900" dirty="0">
              <a:solidFill>
                <a:prstClr val="black"/>
              </a:solidFill>
              <a:latin typeface="Calibri" panose="020F0502020204030204"/>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Aamupuuha-aika voi olla jollekin lapselle rauhallista päivään heräilemisen aikaa, kun toinen ryhtyy jo innokkaana päivän puuhiin ja leikkeihin. Lasten iän ja erilaisten tarpeiden lisäksi aamupuuhiin vaikuttaa usein myös ryhmässä läsnäolevien aikuisten määrä.</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Aamupuuhien aikaan olemme omassa ryhmätilassamme, jossa </a:t>
            </a:r>
            <a:r>
              <a:rPr kumimoji="0" lang="fi-FI" sz="900" b="0" i="0" u="none" strike="noStrike" kern="1200" cap="none" spc="0" normalizeH="0" baseline="0" noProof="0" dirty="0">
                <a:ln>
                  <a:noFill/>
                </a:ln>
                <a:solidFill>
                  <a:srgbClr val="000000"/>
                </a:solidFill>
                <a:effectLst/>
                <a:uLnTx/>
                <a:uFillTx/>
                <a:latin typeface="Nunito Flex"/>
                <a:ea typeface="+mn-ea"/>
                <a:cs typeface="+mn-cs"/>
              </a:rPr>
              <a:t>lapset saavat valita itselleen mieluisaa aamupuuhaa tarjolla olevista vaihtoehdoista tai keksiä ihan oman leikin/puuhan.</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Nunito Flex"/>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Aamupuuha-aikana meidän ryhmässä mm.:</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Nunito Flex"/>
              <a:ea typeface="+mn-ea"/>
              <a:cs typeface="+mn-cs"/>
            </a:endParaRP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Luetaan / katsellaan kirjoja</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Köllötellään sohvalla / ollaan sylissä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Leikitään monenlaisia leikkejä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Rakennetaan maja</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Pelaillaan lautapelejä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Rakennellaan palapelejä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Lauletaan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Lorutellaan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Piirretään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Muovaillaan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Aamujumppaillaan</a:t>
            </a:r>
            <a:endPar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kstiruutu 6">
            <a:extLst>
              <a:ext uri="{FF2B5EF4-FFF2-40B4-BE49-F238E27FC236}">
                <a16:creationId xmlns:a16="http://schemas.microsoft.com/office/drawing/2014/main" id="{E93B8C26-E2E6-1EED-A9FC-E5CE752C5345}"/>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aamupuuhiin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6436952C-8EE3-B275-CFC4-87B33D47F875}"/>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42C03084-AEB3-1946-FC29-935A2748FBCA}"/>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0297599F-A929-0B1B-2F79-F6ADA01E9CD4}"/>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2604608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6BAA7FED-9EBC-0B16-83C3-22E0D691DBB9}"/>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iltapäivä</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puuha-ajasta.</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325C745D-C4A2-4BA4-2582-0D105B8D8613}"/>
              </a:ext>
            </a:extLst>
          </p:cNvPr>
          <p:cNvSpPr txBox="1"/>
          <p:nvPr/>
        </p:nvSpPr>
        <p:spPr>
          <a:xfrm>
            <a:off x="322469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iltapäivä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puuhiin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5FDB2D42-4A8F-41A4-7534-AB21FE93B26B}"/>
              </a:ext>
            </a:extLst>
          </p:cNvPr>
          <p:cNvSpPr txBox="1"/>
          <p:nvPr/>
        </p:nvSpPr>
        <p:spPr>
          <a:xfrm>
            <a:off x="6535240" y="2286059"/>
            <a:ext cx="3027859" cy="3416320"/>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Iltapäiväpuuha-aika alkaa satu- / lepohetken jälkeen tai lapsen päiväunilta heräämisen jälkeen. </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lang="fi-FI" sz="900" dirty="0">
                <a:solidFill>
                  <a:prstClr val="black"/>
                </a:solidFill>
                <a:latin typeface="Calibri" panose="020F0502020204030204"/>
              </a:rPr>
              <a:t>Iltapäivä</a:t>
            </a: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puuhien aikaan olemme omassa ryhmätilassamme, jossa </a:t>
            </a:r>
            <a:r>
              <a:rPr kumimoji="0" lang="fi-FI" sz="900" b="0" i="0" u="none" strike="noStrike" kern="1200" cap="none" spc="0" normalizeH="0" baseline="0" noProof="0" dirty="0">
                <a:ln>
                  <a:noFill/>
                </a:ln>
                <a:solidFill>
                  <a:srgbClr val="000000"/>
                </a:solidFill>
                <a:effectLst/>
                <a:uLnTx/>
                <a:uFillTx/>
                <a:latin typeface="Nunito Flex"/>
                <a:ea typeface="+mn-ea"/>
                <a:cs typeface="+mn-cs"/>
              </a:rPr>
              <a:t>lapset saavat valita itselleen mieluisaa puuhaa tarjolla olevista vaihtoehdoista tai keksiä ihan oman leikin/puuhan.</a:t>
            </a:r>
          </a:p>
          <a:p>
            <a:pPr marL="0" marR="0" lvl="0" indent="0" defTabSz="457200" rtl="0" eaLnBrk="1" fontAlgn="auto" latinLnBrk="0" hangingPunct="1">
              <a:lnSpc>
                <a:spcPct val="100000"/>
              </a:lnSpc>
              <a:spcBef>
                <a:spcPts val="0"/>
              </a:spcBef>
              <a:spcAft>
                <a:spcPts val="0"/>
              </a:spcAft>
              <a:buClrTx/>
              <a:buSzTx/>
              <a:buFontTx/>
              <a:buNone/>
              <a:tabLst/>
              <a:defRPr/>
            </a:pPr>
            <a:endParaRPr lang="fi-FI" sz="900" dirty="0">
              <a:solidFill>
                <a:srgbClr val="000000"/>
              </a:solidFill>
              <a:latin typeface="Nunito Flex"/>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Aina kun on mahdollista, ennen välipalaa aloitettuja leikkejä voidaan jatkaa myös ruokailemisen jälkeen.</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Nunito Flex"/>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lang="fi-FI" sz="900" dirty="0">
                <a:solidFill>
                  <a:srgbClr val="000000"/>
                </a:solidFill>
                <a:latin typeface="Nunito Flex"/>
              </a:rPr>
              <a:t>Iltapäivä</a:t>
            </a:r>
            <a:r>
              <a:rPr kumimoji="0" lang="fi-FI" sz="900" b="0" i="0" u="none" strike="noStrike" kern="1200" cap="none" spc="0" normalizeH="0" baseline="0" noProof="0" dirty="0">
                <a:ln>
                  <a:noFill/>
                </a:ln>
                <a:solidFill>
                  <a:srgbClr val="000000"/>
                </a:solidFill>
                <a:effectLst/>
                <a:uLnTx/>
                <a:uFillTx/>
                <a:latin typeface="Nunito Flex"/>
                <a:ea typeface="+mn-ea"/>
                <a:cs typeface="+mn-cs"/>
              </a:rPr>
              <a:t>puuha-aikana meidän ryhmässä mm.:</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Nunito Flex"/>
              <a:ea typeface="+mn-ea"/>
              <a:cs typeface="+mn-cs"/>
            </a:endParaRP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Luetaan / katsellaan kirjoja</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Köllötellään sohvalla / ollaan sylissä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Leikitään monenlaisia leikkejä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Rakennetaan maja</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Pelaillaan lautapelejä / oppimispelejä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Rakennellaan palapelejä</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Lauletaan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Lorutellaan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Piirretään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srgbClr val="000000"/>
                </a:solidFill>
                <a:effectLst/>
                <a:uLnTx/>
                <a:uFillTx/>
                <a:latin typeface="Nunito Flex"/>
                <a:ea typeface="+mn-ea"/>
                <a:cs typeface="+mn-cs"/>
              </a:rPr>
              <a:t>Muovaillaan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solidFill>
                  <a:srgbClr val="000000"/>
                </a:solidFill>
                <a:latin typeface="Nunito Flex"/>
              </a:rPr>
              <a:t>Rakennetaan liikkumisrata käytävälle / ideoidaan muuta liikunnallista toimintaa</a:t>
            </a:r>
            <a:endPar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iruutu 4">
            <a:extLst>
              <a:ext uri="{FF2B5EF4-FFF2-40B4-BE49-F238E27FC236}">
                <a16:creationId xmlns:a16="http://schemas.microsoft.com/office/drawing/2014/main" id="{3579ED79-B9A9-4CA8-6969-4BAFD8FAAA31}"/>
              </a:ext>
            </a:extLst>
          </p:cNvPr>
          <p:cNvSpPr txBox="1"/>
          <p:nvPr/>
        </p:nvSpPr>
        <p:spPr>
          <a:xfrm>
            <a:off x="7544591" y="619108"/>
            <a:ext cx="999334"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Iltapäiväpuuhat</a:t>
            </a:r>
          </a:p>
        </p:txBody>
      </p:sp>
      <p:sp>
        <p:nvSpPr>
          <p:cNvPr id="6" name="Tekstiruutu 5">
            <a:extLst>
              <a:ext uri="{FF2B5EF4-FFF2-40B4-BE49-F238E27FC236}">
                <a16:creationId xmlns:a16="http://schemas.microsoft.com/office/drawing/2014/main" id="{2CAF3875-04B2-5694-D8C6-699126CCCCA0}"/>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iltapäivä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puuhiin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kstiruutu 6">
            <a:extLst>
              <a:ext uri="{FF2B5EF4-FFF2-40B4-BE49-F238E27FC236}">
                <a16:creationId xmlns:a16="http://schemas.microsoft.com/office/drawing/2014/main" id="{1FC88F14-9DE5-05DA-52D1-B0CC75A59570}"/>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iltapäiväpuuhiin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A9FE08DE-2F81-A9C7-EA13-58746EE1A627}"/>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2E849105-9440-A94A-D106-5C2A05F7B013}"/>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845DCA29-F637-C9A6-10AC-FF7496C20BED}"/>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3507526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E4D7A6FA-9214-9CF4-548E-7708FDE59F57}"/>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aamupalahetkestä.</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BB035499-CC04-3B10-9800-8579E3A96834}"/>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aamupalahetkeen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5B86DAD2-F7A2-7680-BC8A-F6CA98956258}"/>
              </a:ext>
            </a:extLst>
          </p:cNvPr>
          <p:cNvSpPr txBox="1"/>
          <p:nvPr/>
        </p:nvSpPr>
        <p:spPr>
          <a:xfrm>
            <a:off x="322469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aamupalahetkeen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iruutu 4">
            <a:extLst>
              <a:ext uri="{FF2B5EF4-FFF2-40B4-BE49-F238E27FC236}">
                <a16:creationId xmlns:a16="http://schemas.microsoft.com/office/drawing/2014/main" id="{A7BB7165-F018-1E8A-1DB4-C9645035189A}"/>
              </a:ext>
            </a:extLst>
          </p:cNvPr>
          <p:cNvSpPr txBox="1"/>
          <p:nvPr/>
        </p:nvSpPr>
        <p:spPr>
          <a:xfrm>
            <a:off x="6453875" y="2136225"/>
            <a:ext cx="3134008" cy="4524315"/>
          </a:xfrm>
          <a:prstGeom prst="rect">
            <a:avLst/>
          </a:prstGeom>
          <a:noFill/>
        </p:spPr>
        <p:txBody>
          <a:bodyPr wrap="square" rtlCol="0">
            <a:spAutoFit/>
          </a:bodyPr>
          <a:lstStyle/>
          <a:p>
            <a:pPr rtl="0"/>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Aamupala on osa varhaiskasvatussuunnitelman ruokakasvatusta, jonka tarkoituksena on ravinnon saannin lisäksi vahvistaa myönteistä suhtautumista ruokaan ja terveelliseen elämäntapaan.</a:t>
            </a:r>
          </a:p>
          <a:p>
            <a:pPr rtl="0"/>
            <a:endParaRPr lang="fi-FI" sz="900" dirty="0">
              <a:solidFill>
                <a:prstClr val="black"/>
              </a:solidFill>
              <a:latin typeface="Calibri" panose="020F0502020204030204"/>
            </a:endParaRPr>
          </a:p>
          <a:p>
            <a:pPr rtl="0"/>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Meidän ryhmän aamupalalla tärkeää:</a:t>
            </a:r>
          </a:p>
          <a:p>
            <a:pPr rtl="0"/>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Rauhallinen ja kiireetön tunnelma, jossa jokainen lapsi saa nauttia aamiaisen rauhassa.</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Lapsille, jotka eivät osallistu aamupalalle tai tarvitsevat muuta toimintaa, järjestämme mahdollisuuksien mukaan leikkitilaa toisaalle.</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Aamupala on tarjolla lasten tasolla, jolloin lapsen on helppo itse ottaa tai harjoitella sitä yhdessä aikuisen kanssa.</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Lapsella on mahdollisuus tehdä valintoja siitä, mitä ja kuinka paljon syö. </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Lapset voivat valita itse kenen kaverin vieressä haluaa syödä.</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Lasta kannustetaan maistamaan. Painostaminen tai pakottaminen ei ole varhaiskasvatussuunnitelman mukaista, eikä näin ollen kuulu toimintatapoihimme.</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Leikillisyys kuuluu myös aamupalahetkeemme. Leikillisyys auttaa luomaan ruokailemiseen myönteisen ja positiivisen ilmapiirin, jossa on mielekästä myös harjoitella uusia asioita.</a:t>
            </a:r>
          </a:p>
        </p:txBody>
      </p:sp>
      <p:sp>
        <p:nvSpPr>
          <p:cNvPr id="6" name="Tekstiruutu 5">
            <a:extLst>
              <a:ext uri="{FF2B5EF4-FFF2-40B4-BE49-F238E27FC236}">
                <a16:creationId xmlns:a16="http://schemas.microsoft.com/office/drawing/2014/main" id="{5C120021-1B72-F6AD-7BE7-33057EDA9E9E}"/>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Aamupala</a:t>
            </a:r>
          </a:p>
        </p:txBody>
      </p:sp>
      <p:sp>
        <p:nvSpPr>
          <p:cNvPr id="7" name="Tekstiruutu 6">
            <a:extLst>
              <a:ext uri="{FF2B5EF4-FFF2-40B4-BE49-F238E27FC236}">
                <a16:creationId xmlns:a16="http://schemas.microsoft.com/office/drawing/2014/main" id="{DF25F418-A176-AF8D-13A0-486A600649A0}"/>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aamupalahetkeen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0508DF87-7DC8-5A24-78C2-B915B7D51459}"/>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B09B61F9-4837-2FC7-3E04-DD7151962998}"/>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FBF09ABF-6155-9A53-FE05-CD403141BB96}"/>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3845360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95CBBB7B-82DB-6FEA-7E11-C8D28ED18CA2}"/>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lounas</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hetkestä.</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5508E1F5-DB97-226D-F348-7677D6B0F545}"/>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lounas</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hetkeen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E8237583-08C4-1B8E-1044-921883BC68D3}"/>
              </a:ext>
            </a:extLst>
          </p:cNvPr>
          <p:cNvSpPr txBox="1"/>
          <p:nvPr/>
        </p:nvSpPr>
        <p:spPr>
          <a:xfrm>
            <a:off x="322469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lounas</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hetkeen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iruutu 4">
            <a:extLst>
              <a:ext uri="{FF2B5EF4-FFF2-40B4-BE49-F238E27FC236}">
                <a16:creationId xmlns:a16="http://schemas.microsoft.com/office/drawing/2014/main" id="{522234FA-9AC0-B891-C4DB-322987645293}"/>
              </a:ext>
            </a:extLst>
          </p:cNvPr>
          <p:cNvSpPr txBox="1"/>
          <p:nvPr/>
        </p:nvSpPr>
        <p:spPr>
          <a:xfrm>
            <a:off x="6453875" y="2336250"/>
            <a:ext cx="3134008" cy="3831818"/>
          </a:xfrm>
          <a:prstGeom prst="rect">
            <a:avLst/>
          </a:prstGeom>
          <a:noFill/>
        </p:spPr>
        <p:txBody>
          <a:bodyPr wrap="square" rtlCol="0">
            <a:spAutoFit/>
          </a:bodyPr>
          <a:lstStyle/>
          <a:p>
            <a:r>
              <a:rPr lang="fi-FI" sz="900" dirty="0"/>
              <a:t>Lapset saavat osallistua lounaalle valmistautumiseen mm. olemalla ruoka-apulaisina vuorotellen. Ruoka-apulaisen tehtäviin, joita harjoitellaan yhdessä aikuisen kanssa, kuuluu pöydän kattaminen sekä lounaasta kertominen muulle ryhmälle. Ruoka-apulaiset saavat myös valita, minkä ruokalorun kyseisenä päivänä loruttelemme.</a:t>
            </a:r>
          </a:p>
          <a:p>
            <a:endParaRPr lang="fi-FI" sz="900" dirty="0"/>
          </a:p>
          <a:p>
            <a:r>
              <a:rPr lang="fi-FI" sz="900" dirty="0"/>
              <a:t>Lounaalla harjoittelemme hyviä ruokailutapoja ja kannustamme lasta tutustumaan uusiin makuihin.</a:t>
            </a:r>
          </a:p>
          <a:p>
            <a:endParaRPr lang="fi-FI" sz="900" dirty="0"/>
          </a:p>
          <a:p>
            <a:r>
              <a:rPr lang="fi-FI" sz="900" dirty="0"/>
              <a:t>Otamme huomioon lapsen aiemmat ruokailukulttuuriin /</a:t>
            </a:r>
          </a:p>
          <a:p>
            <a:r>
              <a:rPr lang="fi-FI" sz="900" dirty="0"/>
              <a:t>-tapoihin liittyvät kokemukset, tavat ja tottumukset. Mikäli varhaiskasvatuksen tarjoama ruokatarjonta tuntuu lapsesta haastavalta, olemme tässäkin asiassa sensitiivisiä ja annamme lapselle aikaa totuttautua muutokseen.</a:t>
            </a:r>
          </a:p>
          <a:p>
            <a:endParaRPr lang="fi-FI" sz="900" dirty="0"/>
          </a:p>
          <a:p>
            <a:r>
              <a:rPr lang="fi-FI" sz="900" dirty="0"/>
              <a:t>Aina tarvittaessa, mutta etenkin haasteellisissa tilanteissa, keskustellaan huoltajien kanssa ja laaditaan lapsen edun mukainen ruokailemisen suunnitelma. </a:t>
            </a:r>
          </a:p>
          <a:p>
            <a:endParaRPr lang="fi-FI" sz="900" dirty="0"/>
          </a:p>
          <a:p>
            <a:r>
              <a:rPr lang="fi-FI" sz="900" dirty="0"/>
              <a:t>Jokaisen lounashetken päätteeksi lapsilla ja aikuisilla on mahdollisuus arvioida päivän ruokailuhetkeä "miten meni" - seinällä olevan kuvataulun avulla. Aikuinen kertoo ryhmälle "tulokset" sopivana ajankohtana ja niistä keskustellaan ajatuksella "miten lounashetkestä tehdään yhdessä päivän paras hetki".</a:t>
            </a:r>
          </a:p>
          <a:p>
            <a:pPr rtl="0"/>
            <a:endParaRPr kumimoji="0" lang="fi-FI" sz="90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D42C3D2A-4403-E685-B5CB-E0BBF597D86E}"/>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Lounas</a:t>
            </a:r>
          </a:p>
        </p:txBody>
      </p:sp>
      <p:sp>
        <p:nvSpPr>
          <p:cNvPr id="7" name="Tekstiruutu 6">
            <a:extLst>
              <a:ext uri="{FF2B5EF4-FFF2-40B4-BE49-F238E27FC236}">
                <a16:creationId xmlns:a16="http://schemas.microsoft.com/office/drawing/2014/main" id="{10B74DD2-0A4A-5266-2A6E-408400302059}"/>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lounashetkeen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A1E7200C-04C3-F427-49D9-8FCE98CC5D04}"/>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89D49A36-830F-C597-19A4-2D3790415813}"/>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C15E7490-269F-B931-6DB1-55E5C46FCCD6}"/>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27489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29025102-8B91-5188-B1CF-7E9D53370F2F}"/>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pienryhmätoiminnasta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7E8F17F1-725A-7A79-D7F4-0485C3ACB5B4}"/>
              </a:ext>
            </a:extLst>
          </p:cNvPr>
          <p:cNvSpPr txBox="1"/>
          <p:nvPr/>
        </p:nvSpPr>
        <p:spPr>
          <a:xfrm>
            <a:off x="229086" y="1512425"/>
            <a:ext cx="2409340"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pienryhmätoimintaan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F16D874B-738E-1E25-31A1-643F3BD0E608}"/>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pienryhmätoimintaa</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n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iruutu 4">
            <a:extLst>
              <a:ext uri="{FF2B5EF4-FFF2-40B4-BE49-F238E27FC236}">
                <a16:creationId xmlns:a16="http://schemas.microsoft.com/office/drawing/2014/main" id="{7D570838-7408-78B8-952A-00613D67C62E}"/>
              </a:ext>
            </a:extLst>
          </p:cNvPr>
          <p:cNvSpPr txBox="1"/>
          <p:nvPr/>
        </p:nvSpPr>
        <p:spPr>
          <a:xfrm>
            <a:off x="6463400" y="2221950"/>
            <a:ext cx="3134008" cy="4108817"/>
          </a:xfrm>
          <a:prstGeom prst="rect">
            <a:avLst/>
          </a:prstGeom>
          <a:noFill/>
        </p:spPr>
        <p:txBody>
          <a:bodyPr wrap="square" rtlCol="0">
            <a:spAutoFit/>
          </a:bodyPr>
          <a:lstStyle/>
          <a:p>
            <a:pPr rtl="0"/>
            <a:r>
              <a:rPr lang="fi-FI" sz="900" dirty="0">
                <a:solidFill>
                  <a:prstClr val="black"/>
                </a:solidFill>
                <a:latin typeface="Calibri" panose="020F0502020204030204"/>
              </a:rPr>
              <a:t>Aloitamme päivään virittäytymisen yhteisessä aamukokoontumisessa, jota kutsumme aamupiiriksi.</a:t>
            </a:r>
            <a:endParaRPr kumimoji="0" lang="fi-FI" sz="900" u="none" strike="noStrike" kern="1200" cap="none" spc="0" normalizeH="0" baseline="0" noProof="0" dirty="0">
              <a:ln>
                <a:noFill/>
              </a:ln>
              <a:solidFill>
                <a:prstClr val="black"/>
              </a:solidFill>
              <a:effectLst/>
              <a:uLnTx/>
              <a:uFillTx/>
              <a:latin typeface="Calibri" panose="020F0502020204030204"/>
              <a:ea typeface="+mn-ea"/>
              <a:cs typeface="+mn-cs"/>
            </a:endParaRPr>
          </a:p>
          <a:p>
            <a:pPr rtl="0"/>
            <a:endParaRPr kumimoji="0" lang="fi-FI" sz="900" u="none" strike="noStrike" kern="1200" cap="none" spc="0" normalizeH="0" baseline="0" noProof="0" dirty="0">
              <a:ln>
                <a:noFill/>
              </a:ln>
              <a:solidFill>
                <a:prstClr val="black"/>
              </a:solidFill>
              <a:effectLst/>
              <a:uLnTx/>
              <a:uFillTx/>
              <a:latin typeface="Calibri" panose="020F0502020204030204"/>
              <a:ea typeface="+mn-ea"/>
              <a:cs typeface="+mn-cs"/>
            </a:endParaRPr>
          </a:p>
          <a:p>
            <a:pPr rtl="0"/>
            <a:r>
              <a:rPr lang="fi-FI" sz="900" dirty="0">
                <a:solidFill>
                  <a:prstClr val="black"/>
                </a:solidFill>
                <a:latin typeface="Calibri" panose="020F0502020204030204"/>
              </a:rPr>
              <a:t>Aamupiiri on koko ryhmän tärkeä yhteinen hetki, jossa mm.:</a:t>
            </a:r>
          </a:p>
          <a:p>
            <a:pPr rtl="0"/>
            <a:endParaRPr lang="fi-FI" sz="900" dirty="0">
              <a:solidFill>
                <a:prstClr val="black"/>
              </a:solidFill>
              <a:latin typeface="Calibri" panose="020F0502020204030204"/>
            </a:endParaRPr>
          </a:p>
          <a:p>
            <a:pPr marL="171450" indent="-171450" rtl="0">
              <a:buFont typeface="Arial" panose="020B0604020202020204" pitchFamily="34" charset="0"/>
              <a:buChar char="•"/>
            </a:pPr>
            <a:r>
              <a:rPr lang="fi-FI" sz="900" dirty="0">
                <a:solidFill>
                  <a:prstClr val="black"/>
                </a:solidFill>
                <a:latin typeface="Calibri" panose="020F0502020204030204"/>
              </a:rPr>
              <a:t>Todetaan paikallaolevat sekä poissaolevat lapset / aikuiset.</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lang="fi-FI" sz="900" dirty="0">
                <a:solidFill>
                  <a:prstClr val="black"/>
                </a:solidFill>
                <a:latin typeface="Calibri" panose="020F0502020204030204"/>
              </a:rPr>
              <a:t>Tarjotaan mahdollisuus kertoa ja kuulla toistemme kuulumisia.</a:t>
            </a:r>
          </a:p>
          <a:p>
            <a:pPr rtl="0"/>
            <a:endParaRPr lang="fi-FI" sz="900" dirty="0">
              <a:solidFill>
                <a:prstClr val="black"/>
              </a:solidFill>
              <a:latin typeface="Calibri" panose="020F0502020204030204"/>
            </a:endParaRPr>
          </a:p>
          <a:p>
            <a:pPr marL="171450" indent="-171450" rtl="0">
              <a:buFont typeface="Arial" panose="020B0604020202020204" pitchFamily="34" charset="0"/>
              <a:buChar char="•"/>
            </a:pP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Lorutellaan, lau</a:t>
            </a:r>
            <a:r>
              <a:rPr lang="fi-FI" sz="900" dirty="0" err="1">
                <a:solidFill>
                  <a:prstClr val="black"/>
                </a:solidFill>
                <a:latin typeface="Calibri" panose="020F0502020204030204"/>
              </a:rPr>
              <a:t>letaan</a:t>
            </a:r>
            <a:r>
              <a:rPr lang="fi-FI" sz="900" dirty="0">
                <a:solidFill>
                  <a:prstClr val="black"/>
                </a:solidFill>
                <a:latin typeface="Calibri" panose="020F0502020204030204"/>
              </a:rPr>
              <a:t> ja / tai aamujumpataan leikkien.</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lang="fi-FI" sz="900" dirty="0">
                <a:solidFill>
                  <a:prstClr val="black"/>
                </a:solidFill>
                <a:latin typeface="Calibri" panose="020F0502020204030204"/>
              </a:rPr>
              <a:t>Kysellään lasten mielipiteitä.</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lang="fi-FI" sz="900" dirty="0">
                <a:solidFill>
                  <a:prstClr val="black"/>
                </a:solidFill>
                <a:latin typeface="Calibri" panose="020F0502020204030204"/>
              </a:rPr>
              <a:t>Tarjotaan lapsille mahdollisuuksia osallistua yhteiseen päätöksentekoon esim. äänestysten avulla.</a:t>
            </a:r>
          </a:p>
          <a:p>
            <a:pPr marL="171450" indent="-171450" rtl="0">
              <a:buFont typeface="Arial" panose="020B0604020202020204" pitchFamily="34" charset="0"/>
              <a:buChar char="•"/>
            </a:pPr>
            <a:endParaRPr lang="fi-FI" sz="900" dirty="0">
              <a:solidFill>
                <a:prstClr val="black"/>
              </a:solidFill>
              <a:latin typeface="Calibri" panose="020F0502020204030204"/>
            </a:endParaRPr>
          </a:p>
          <a:p>
            <a:pPr marL="171450" indent="-171450" rtl="0">
              <a:buFont typeface="Arial" panose="020B0604020202020204" pitchFamily="34" charset="0"/>
              <a:buChar char="•"/>
            </a:pPr>
            <a:r>
              <a:rPr lang="fi-FI" sz="900" dirty="0">
                <a:solidFill>
                  <a:prstClr val="black"/>
                </a:solidFill>
                <a:latin typeface="Calibri" panose="020F0502020204030204"/>
              </a:rPr>
              <a:t>Virittäydytään päivän ohjelmaan.</a:t>
            </a:r>
          </a:p>
          <a:p>
            <a:pPr marL="171450" indent="-171450" rtl="0">
              <a:buFont typeface="Arial" panose="020B0604020202020204" pitchFamily="34" charset="0"/>
              <a:buChar char="•"/>
            </a:pPr>
            <a:endParaRPr kumimoji="0" lang="fi-FI" sz="900" u="none" strike="noStrike" kern="1200" cap="none" spc="0" normalizeH="0" baseline="0" noProof="0" dirty="0">
              <a:ln>
                <a:noFill/>
              </a:ln>
              <a:solidFill>
                <a:prstClr val="black"/>
              </a:solidFill>
              <a:effectLst/>
              <a:uLnTx/>
              <a:uFillTx/>
              <a:latin typeface="Calibri" panose="020F0502020204030204"/>
              <a:ea typeface="+mn-ea"/>
              <a:cs typeface="+mn-cs"/>
            </a:endParaRPr>
          </a:p>
          <a:p>
            <a:pPr rtl="0"/>
            <a:endParaRPr lang="fi-FI" sz="900" dirty="0">
              <a:solidFill>
                <a:srgbClr val="000000"/>
              </a:solidFill>
              <a:latin typeface="Nunito Flex"/>
            </a:endParaRPr>
          </a:p>
          <a:p>
            <a:pPr rtl="0"/>
            <a:r>
              <a:rPr lang="fi-FI" sz="900" dirty="0">
                <a:solidFill>
                  <a:srgbClr val="000000"/>
                </a:solidFill>
                <a:latin typeface="Nunito Flex"/>
              </a:rPr>
              <a:t>Aamupiiristä siirrymme pienryhmiin, joissa leikitään / puuhaillaan varhaiskasvatussuunnitelman tavoitteiden mukaisesti sisällä tai ulkona. Retkeilemme säännöllisesti myös lähiympäristössämme.</a:t>
            </a:r>
          </a:p>
          <a:p>
            <a:pPr rtl="0"/>
            <a:endParaRPr lang="fi-FI" sz="900" dirty="0">
              <a:solidFill>
                <a:srgbClr val="000000"/>
              </a:solidFill>
              <a:latin typeface="Nunito Flex"/>
            </a:endParaRPr>
          </a:p>
          <a:p>
            <a:pPr rtl="0"/>
            <a:r>
              <a:rPr lang="fi-FI" sz="900" dirty="0">
                <a:solidFill>
                  <a:srgbClr val="000000"/>
                </a:solidFill>
                <a:latin typeface="Nunito Flex"/>
              </a:rPr>
              <a:t>Pienryhmätoiminta mahdollistaa jokaisen lapsen yksilöllisemmän huomioimisen.</a:t>
            </a:r>
          </a:p>
          <a:p>
            <a:pPr rtl="0"/>
            <a:endParaRPr kumimoji="0" lang="fi-FI" sz="90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E8586D77-F8F9-39C5-5E50-F0742DF5D892}"/>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Pienryhmät</a:t>
            </a:r>
          </a:p>
        </p:txBody>
      </p:sp>
      <p:sp>
        <p:nvSpPr>
          <p:cNvPr id="7" name="Tekstiruutu 6">
            <a:extLst>
              <a:ext uri="{FF2B5EF4-FFF2-40B4-BE49-F238E27FC236}">
                <a16:creationId xmlns:a16="http://schemas.microsoft.com/office/drawing/2014/main" id="{E39A1CF0-F54F-2CAC-12B0-5D1D6CDE8F00}"/>
              </a:ext>
            </a:extLst>
          </p:cNvPr>
          <p:cNvSpPr txBox="1"/>
          <p:nvPr/>
        </p:nvSpPr>
        <p:spPr>
          <a:xfrm>
            <a:off x="229084" y="5079589"/>
            <a:ext cx="387619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pienryhmätoimintaan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606B73AA-FA82-7930-4835-DAC5D4DD9A2F}"/>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DDA905AE-11C4-3B59-CE4D-75B14AFD813D}"/>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796180F1-D09E-2070-F94C-319A85400F5E}"/>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295144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CFDC50E7-1730-225C-653E-4206734F54FA}"/>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leikki- / </a:t>
            </a:r>
            <a:r>
              <a:rPr lang="fi-FI" sz="1000" b="1" dirty="0">
                <a:solidFill>
                  <a:prstClr val="black"/>
                </a:solidFill>
                <a:latin typeface="Calibri" panose="020F0502020204030204"/>
              </a:rPr>
              <a:t>projektitoiminnasta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20C8D3BB-FD03-A7C2-D9B2-8A0801F35DC9}"/>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projekteihimme</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62991E71-4F3F-E6E9-B4D1-8B5B6BE2885B}"/>
              </a:ext>
            </a:extLst>
          </p:cNvPr>
          <p:cNvSpPr txBox="1"/>
          <p:nvPr/>
        </p:nvSpPr>
        <p:spPr>
          <a:xfrm>
            <a:off x="6452560" y="2402641"/>
            <a:ext cx="3134008" cy="2446824"/>
          </a:xfrm>
          <a:prstGeom prst="rect">
            <a:avLst/>
          </a:prstGeom>
          <a:noFill/>
        </p:spPr>
        <p:txBody>
          <a:bodyPr wrap="square" rtlCol="0">
            <a:spAutoFit/>
          </a:bodyPr>
          <a:lstStyle/>
          <a:p>
            <a:pPr algn="ctr"/>
            <a:r>
              <a:rPr lang="fi-FI" sz="900" dirty="0"/>
              <a:t>Toimintaamme kuuluu projektityöskentely. Projektit syntyvät lasten mielenkiinnon kohteista, toiveista ja ideoista. </a:t>
            </a:r>
          </a:p>
          <a:p>
            <a:pPr algn="ctr"/>
            <a:endParaRPr lang="fi-FI" sz="900" dirty="0"/>
          </a:p>
          <a:p>
            <a:pPr algn="ctr"/>
            <a:r>
              <a:rPr lang="fi-FI" sz="900" dirty="0"/>
              <a:t>Projektit voivat olla eri pituisia, lyhyimmillään yksittäisten päivien mittaisia ja pisimmillään useiden viikkojen laajuisia.</a:t>
            </a:r>
          </a:p>
          <a:p>
            <a:pPr algn="ctr"/>
            <a:endParaRPr lang="fi-FI" sz="900" dirty="0"/>
          </a:p>
          <a:p>
            <a:pPr algn="ctr"/>
            <a:r>
              <a:rPr lang="fi-FI" sz="900" dirty="0"/>
              <a:t>Projektien sisältöjä ja pituuksia ei määritellä liian valmiiksi etukäteen, vaan ne etenevät lasten innostuksen ja oivallusten mukaisesti.</a:t>
            </a:r>
          </a:p>
          <a:p>
            <a:pPr algn="ctr"/>
            <a:endParaRPr lang="fi-FI" sz="900" dirty="0"/>
          </a:p>
          <a:p>
            <a:pPr algn="ctr"/>
            <a:r>
              <a:rPr lang="fi-FI" sz="900" dirty="0"/>
              <a:t>Kannustamme lapsia luovuuteen ja ehdottamaan omia ideoitaan. Aikuisten tehtävänä on toimia mahdollistajina ja huolehtia, että kaikilla lapsilla on tasa-arvoiset mahdollisuudet vaikuttaa ja osallistua.</a:t>
            </a:r>
          </a:p>
          <a:p>
            <a:pPr algn="ctr"/>
            <a:endParaRPr lang="fi-FI" sz="900" dirty="0">
              <a:solidFill>
                <a:srgbClr val="000000"/>
              </a:solidFill>
              <a:latin typeface="Nunito Flex"/>
            </a:endParaRPr>
          </a:p>
          <a:p>
            <a:pPr algn="ctr"/>
            <a:r>
              <a:rPr lang="fi-FI" sz="900" dirty="0">
                <a:solidFill>
                  <a:srgbClr val="000000"/>
                </a:solidFill>
                <a:latin typeface="Nunito Flex"/>
              </a:rPr>
              <a:t>Projekteissa yhdistyvät varhaiskasvatussuunnitelman eri oppimisen alueet, leikki, tutkiminen ja kokeileminen. </a:t>
            </a:r>
          </a:p>
        </p:txBody>
      </p:sp>
      <p:sp>
        <p:nvSpPr>
          <p:cNvPr id="5" name="Tekstiruutu 4">
            <a:extLst>
              <a:ext uri="{FF2B5EF4-FFF2-40B4-BE49-F238E27FC236}">
                <a16:creationId xmlns:a16="http://schemas.microsoft.com/office/drawing/2014/main" id="{B275FF7D-BD00-126B-ADC0-2D07DF9B4E0F}"/>
              </a:ext>
            </a:extLst>
          </p:cNvPr>
          <p:cNvSpPr txBox="1"/>
          <p:nvPr/>
        </p:nvSpPr>
        <p:spPr>
          <a:xfrm>
            <a:off x="229084" y="5079589"/>
            <a:ext cx="387619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leikki- / projektitoimintaan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 name="Suora yhdysviiva 5">
            <a:extLst>
              <a:ext uri="{FF2B5EF4-FFF2-40B4-BE49-F238E27FC236}">
                <a16:creationId xmlns:a16="http://schemas.microsoft.com/office/drawing/2014/main" id="{CE46F81C-A7A3-AD9E-0ABF-16D2F9FD04D9}"/>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Tekstiruutu 6">
            <a:extLst>
              <a:ext uri="{FF2B5EF4-FFF2-40B4-BE49-F238E27FC236}">
                <a16:creationId xmlns:a16="http://schemas.microsoft.com/office/drawing/2014/main" id="{ECB72689-E48B-D6C1-6AA3-6EA42F39578D}"/>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8" name="Tekstiruutu 7">
            <a:extLst>
              <a:ext uri="{FF2B5EF4-FFF2-40B4-BE49-F238E27FC236}">
                <a16:creationId xmlns:a16="http://schemas.microsoft.com/office/drawing/2014/main" id="{988065CE-6F8A-840E-2B2E-928539598A3F}"/>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
        <p:nvSpPr>
          <p:cNvPr id="9" name="Tekstiruutu 8">
            <a:extLst>
              <a:ext uri="{FF2B5EF4-FFF2-40B4-BE49-F238E27FC236}">
                <a16:creationId xmlns:a16="http://schemas.microsoft.com/office/drawing/2014/main" id="{9D492074-4978-C0EA-F714-1E82081AC67F}"/>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Projekti</a:t>
            </a:r>
          </a:p>
        </p:txBody>
      </p:sp>
      <p:sp>
        <p:nvSpPr>
          <p:cNvPr id="10" name="Tekstiruutu 9">
            <a:extLst>
              <a:ext uri="{FF2B5EF4-FFF2-40B4-BE49-F238E27FC236}">
                <a16:creationId xmlns:a16="http://schemas.microsoft.com/office/drawing/2014/main" id="{DEA2C69E-B7A9-3FE4-F448-CE2B8A83AD17}"/>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projekt</a:t>
            </a:r>
            <a:r>
              <a:rPr lang="fi-FI" sz="1000" i="1" dirty="0" err="1">
                <a:solidFill>
                  <a:prstClr val="black"/>
                </a:solidFill>
                <a:latin typeface="Calibri" panose="020F0502020204030204"/>
              </a:rPr>
              <a:t>eihimme</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829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D71FBB13-17E4-D1E6-9F44-2DC0DA0E5730}"/>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ulkoilu</a:t>
            </a:r>
            <a:r>
              <a:rPr lang="fi-FI" sz="1000" b="1" dirty="0">
                <a:solidFill>
                  <a:prstClr val="black"/>
                </a:solidFill>
                <a:latin typeface="Calibri" panose="020F0502020204030204"/>
              </a:rPr>
              <a:t>toiminnasta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2E407E3D-1652-1CD7-8E09-05330B2359E3}"/>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ulkoiluun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joissa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C9E04A27-D881-1FB6-3BB9-98ED3E128F4E}"/>
              </a:ext>
            </a:extLst>
          </p:cNvPr>
          <p:cNvSpPr txBox="1"/>
          <p:nvPr/>
        </p:nvSpPr>
        <p:spPr>
          <a:xfrm>
            <a:off x="6463399" y="2353346"/>
            <a:ext cx="3134008" cy="3277820"/>
          </a:xfrm>
          <a:prstGeom prst="rect">
            <a:avLst/>
          </a:prstGeom>
          <a:noFill/>
        </p:spPr>
        <p:txBody>
          <a:bodyPr wrap="square" rtlCol="0">
            <a:spAutoFit/>
          </a:bodyPr>
          <a:lstStyle/>
          <a:p>
            <a:r>
              <a:rPr lang="fi-FI" sz="900" dirty="0"/>
              <a:t>Ulkoilemme pääsääntöisesti kahdesti päivässä.</a:t>
            </a:r>
          </a:p>
          <a:p>
            <a:endParaRPr lang="fi-FI" sz="900" dirty="0"/>
          </a:p>
          <a:p>
            <a:r>
              <a:rPr lang="fi-FI" sz="900" dirty="0"/>
              <a:t>Toimimme varhaiskasvatusyksikkömme pihasääntöjen mukaan, jossa on huomioitu, miten varmistamme lasten turvallisuuden </a:t>
            </a:r>
            <a:r>
              <a:rPr lang="fi-FI" sz="900"/>
              <a:t>sekä vasun mukaisen </a:t>
            </a:r>
            <a:r>
              <a:rPr lang="fi-FI" sz="900" dirty="0"/>
              <a:t>ulkoilutoiminnan.</a:t>
            </a:r>
          </a:p>
          <a:p>
            <a:endParaRPr lang="fi-FI" sz="900" dirty="0"/>
          </a:p>
          <a:p>
            <a:r>
              <a:rPr lang="fi-FI" sz="900" dirty="0"/>
              <a:t>Myös ulkoleikeissä mahdollistamme lasten mielenkiinnon kohteiden ja ideoiden mukaisia leikkejä.</a:t>
            </a:r>
          </a:p>
          <a:p>
            <a:endParaRPr lang="fi-FI" sz="900" dirty="0"/>
          </a:p>
          <a:p>
            <a:r>
              <a:rPr lang="fi-FI" sz="900" dirty="0"/>
              <a:t>Ulkoiluun varatut lelut ja muut toimintavälineet ovat vapaasti lasten saatavilla. Lasten kanssa harjoitellaan ulkolelujen ja muiden ulkotoiminta-välineiden asianmukaista käyttöä. Ulkoilun päätteeksi lapset osallistuvat lelujen keräämiseen.</a:t>
            </a:r>
          </a:p>
          <a:p>
            <a:endParaRPr lang="fi-FI" sz="900" dirty="0"/>
          </a:p>
          <a:p>
            <a:r>
              <a:rPr lang="fi-FI" sz="900" dirty="0"/>
              <a:t>Ylläpidämme positiivista ilmapiiriä mm. tekemällä näkyväksi moninaisia ulkoiluun liittyviä mahdollisuuksia sekä ulkoilemisen positiivisia vaikutuksia. Kannustamme esimerkillämme lapsia monipuoliseen liikkumiseen. </a:t>
            </a:r>
          </a:p>
          <a:p>
            <a:endParaRPr lang="fi-FI" sz="900" dirty="0"/>
          </a:p>
          <a:p>
            <a:r>
              <a:rPr lang="fi-FI" sz="900" dirty="0"/>
              <a:t>Meillä on pihalla käytössä kuvakommunikaatiotaulut, joiden avulla lapsen on helppoa kertoa omista ajatuksistaan ja toiveistaan, etenkin silloin kuin muuta yhteistä kieltä ei vielä ole.</a:t>
            </a:r>
          </a:p>
        </p:txBody>
      </p:sp>
      <p:sp>
        <p:nvSpPr>
          <p:cNvPr id="5" name="Tekstiruutu 4">
            <a:extLst>
              <a:ext uri="{FF2B5EF4-FFF2-40B4-BE49-F238E27FC236}">
                <a16:creationId xmlns:a16="http://schemas.microsoft.com/office/drawing/2014/main" id="{A77AB690-2469-E312-D5C9-1FF57E922936}"/>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Ulkoilu</a:t>
            </a:r>
          </a:p>
        </p:txBody>
      </p:sp>
      <p:sp>
        <p:nvSpPr>
          <p:cNvPr id="6" name="Tekstiruutu 5">
            <a:extLst>
              <a:ext uri="{FF2B5EF4-FFF2-40B4-BE49-F238E27FC236}">
                <a16:creationId xmlns:a16="http://schemas.microsoft.com/office/drawing/2014/main" id="{35A18E97-B9A3-3115-8AF3-E385C1E42B2C}"/>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ulkoiluun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kstiruutu 6">
            <a:extLst>
              <a:ext uri="{FF2B5EF4-FFF2-40B4-BE49-F238E27FC236}">
                <a16:creationId xmlns:a16="http://schemas.microsoft.com/office/drawing/2014/main" id="{4EC4D7F8-33D9-9093-11C8-7C54E2A1ABB0}"/>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ulkoiluun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D312F8A7-4CB8-3E45-EE9F-0992115A9C38}"/>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393FD017-20B9-4AF8-292D-2564BD2C1792}"/>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908B4025-C6AD-7C28-D7E0-6D7CA8EBF5BF}"/>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3092394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B24D2728-BDF5-167B-84FD-2743A019106A}"/>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lepohetkestä</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31CB0718-5688-5065-34C0-2A46C747578C}"/>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lepohetkeen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joissa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6A773DB5-F6EA-7E65-F4B4-16AA33E888A9}"/>
              </a:ext>
            </a:extLst>
          </p:cNvPr>
          <p:cNvSpPr txBox="1"/>
          <p:nvPr/>
        </p:nvSpPr>
        <p:spPr>
          <a:xfrm>
            <a:off x="6463399" y="2353346"/>
            <a:ext cx="3134008" cy="3000821"/>
          </a:xfrm>
          <a:prstGeom prst="rect">
            <a:avLst/>
          </a:prstGeom>
          <a:noFill/>
        </p:spPr>
        <p:txBody>
          <a:bodyPr wrap="square" rtlCol="0">
            <a:spAutoFit/>
          </a:bodyPr>
          <a:lstStyle/>
          <a:p>
            <a:r>
              <a:rPr lang="fi-FI" sz="900" dirty="0"/>
              <a:t>Lepohetkelle rauhoittuminen alkaa jo siirtymätilanteessa. Varmistamme kiireettömän tunnelman ennakoimalla: aikuinen kohtaa jokaisen lapsen lepohuoneen ovella ja auttaa lasta löytämään oman lepopaikan.</a:t>
            </a:r>
          </a:p>
          <a:p>
            <a:endParaRPr lang="fi-FI" sz="900" dirty="0"/>
          </a:p>
          <a:p>
            <a:r>
              <a:rPr lang="fi-FI" sz="900" dirty="0"/>
              <a:t>Lapsella on mahdollisuus tehdä valintoja (ikätaso huomioiden), mm. minkä rauhoittumiskaverin tai -välineen ottaa lepohetkelle mukaan sekä kenen kaverin vieressä rauhoittuminen onnistuu parhaiten.</a:t>
            </a:r>
          </a:p>
          <a:p>
            <a:endParaRPr lang="fi-FI" sz="900" dirty="0"/>
          </a:p>
          <a:p>
            <a:r>
              <a:rPr lang="fi-FI" sz="900" dirty="0"/>
              <a:t>Lepohuoneen ovella odottava aikuinen huomioi jokaisen lapsen yksilöllisesti antaen jonkin positiivisen kehun / palautteen esim. kuluneesta aamupäivästä.</a:t>
            </a:r>
          </a:p>
          <a:p>
            <a:endParaRPr lang="fi-FI" sz="900" dirty="0"/>
          </a:p>
          <a:p>
            <a:r>
              <a:rPr lang="fi-FI" sz="900" dirty="0"/>
              <a:t>Lepohetkellä luemme rauhoittumiseen sopivia satuja sekä kuuntelemme rauhallista musiikkia.</a:t>
            </a:r>
          </a:p>
          <a:p>
            <a:endParaRPr lang="fi-FI" sz="900" dirty="0"/>
          </a:p>
          <a:p>
            <a:r>
              <a:rPr lang="fi-FI" sz="900" dirty="0"/>
              <a:t>Lapsen huoltajan kanssa on sovittu lapsen lepohetkikäytännöistä. Huoltajilla on mahdollisuus vaikuttaa / valita, osallistuuko lapsi satulepohetkelle tai satupäiväunille.</a:t>
            </a:r>
          </a:p>
          <a:p>
            <a:endParaRPr lang="fi-FI" sz="900" dirty="0"/>
          </a:p>
        </p:txBody>
      </p:sp>
      <p:sp>
        <p:nvSpPr>
          <p:cNvPr id="5" name="Tekstiruutu 4">
            <a:extLst>
              <a:ext uri="{FF2B5EF4-FFF2-40B4-BE49-F238E27FC236}">
                <a16:creationId xmlns:a16="http://schemas.microsoft.com/office/drawing/2014/main" id="{F56B3EB9-C5F3-EAC9-59F5-E1D7A388C500}"/>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lepohetkeen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EFD8A851-C376-096E-2034-E17EFD40E991}"/>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Lepohetki</a:t>
            </a:r>
          </a:p>
        </p:txBody>
      </p:sp>
      <p:sp>
        <p:nvSpPr>
          <p:cNvPr id="7" name="Tekstiruutu 6">
            <a:extLst>
              <a:ext uri="{FF2B5EF4-FFF2-40B4-BE49-F238E27FC236}">
                <a16:creationId xmlns:a16="http://schemas.microsoft.com/office/drawing/2014/main" id="{F0694D26-C359-A562-3897-34931231CA9E}"/>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lepohetkeen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7B3175E7-1AC8-87BD-523C-34697B9FB08A}"/>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FB6304EE-1F72-A01E-240F-2BD80033F7EF}"/>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6FE44614-7776-42F0-3EFE-EEE29D191383}"/>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232277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8A086767-F37A-1DC8-5CB0-5925B957B55B}"/>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kotiinlähtöhetkestä.</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BB28C2B9-D1E5-D94F-46B9-229FEB79C87C}"/>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kotiinlähtöön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joissa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AAF2BAF2-5A82-48D4-EE7B-8498C3362EAA}"/>
              </a:ext>
            </a:extLst>
          </p:cNvPr>
          <p:cNvSpPr txBox="1"/>
          <p:nvPr/>
        </p:nvSpPr>
        <p:spPr>
          <a:xfrm>
            <a:off x="6462084" y="2090062"/>
            <a:ext cx="3134008" cy="45243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900" b="1" u="none" strike="noStrike" kern="1200" cap="none" spc="0" normalizeH="0" baseline="0" noProof="0" dirty="0">
                <a:ln>
                  <a:noFill/>
                </a:ln>
                <a:solidFill>
                  <a:prstClr val="black"/>
                </a:solidFill>
                <a:effectLst/>
                <a:uLnTx/>
                <a:uFillTx/>
                <a:latin typeface="Calibri" panose="020F0502020204030204"/>
                <a:ea typeface="+mn-ea"/>
                <a:cs typeface="+mn-cs"/>
              </a:rPr>
              <a:t>Kotiinlähtötilanne on tärkeä kohtaamisen hetki sinulle ja lapsellesi sekä meidän aikuisten kesken.</a:t>
            </a:r>
          </a:p>
          <a:p>
            <a:r>
              <a:rPr lang="fi-FI" sz="900" dirty="0"/>
              <a:t>Seuraavassa muutama asia, jotka toivomme sinun huomioivan:</a:t>
            </a:r>
          </a:p>
          <a:p>
            <a:endParaRPr lang="fi-FI" sz="900" dirty="0"/>
          </a:p>
          <a:p>
            <a:pPr marL="171450" indent="-171450">
              <a:buFont typeface="Arial" panose="020B0604020202020204" pitchFamily="34" charset="0"/>
              <a:buChar char="•"/>
            </a:pPr>
            <a:r>
              <a:rPr lang="fi-FI" sz="900" dirty="0"/>
              <a:t>Kun tulet päiväkodin pihalle, toivomme sinun viimeistään tässä vaiheessa lopettavan mahdollisen puhelun, sillä on </a:t>
            </a:r>
            <a:r>
              <a:rPr lang="fi-FI" sz="900" b="1" dirty="0"/>
              <a:t>tärkeää että kohdistat kaiken huomiosi lapseen</a:t>
            </a:r>
            <a:r>
              <a:rPr lang="fi-FI" sz="900" dirty="0"/>
              <a:t>.</a:t>
            </a:r>
          </a:p>
          <a:p>
            <a:endParaRPr lang="fi-FI" sz="900" dirty="0"/>
          </a:p>
          <a:p>
            <a:pPr marL="171450" indent="-171450">
              <a:buFont typeface="Arial" panose="020B0604020202020204" pitchFamily="34" charset="0"/>
              <a:buChar char="•"/>
            </a:pPr>
            <a:r>
              <a:rPr lang="fi-FI" sz="900" dirty="0"/>
              <a:t>Kohdattuasi lapsen, hakeutukaa ryhmän aikuisen luokse. </a:t>
            </a: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Tässä hetkessä teemme </a:t>
            </a:r>
            <a:r>
              <a:rPr kumimoji="0" lang="fi-FI" sz="900" b="1" i="0" u="none" strike="noStrike" kern="1200" cap="none" spc="0" normalizeH="0" baseline="0" noProof="0" dirty="0">
                <a:ln>
                  <a:noFill/>
                </a:ln>
                <a:solidFill>
                  <a:prstClr val="black"/>
                </a:solidFill>
                <a:effectLst/>
                <a:uLnTx/>
                <a:uFillTx/>
                <a:latin typeface="Calibri" panose="020F0502020204030204"/>
                <a:ea typeface="+mn-ea"/>
                <a:cs typeface="+mn-cs"/>
              </a:rPr>
              <a:t>pikaisen yhteenvedon päivästä</a:t>
            </a: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 kerromme lapsesi kuulumisista, annamme lapselle positiivisen pedagogiikan mukaisesti palautetta </a:t>
            </a:r>
            <a:r>
              <a:rPr lang="fi-FI" sz="900" dirty="0">
                <a:solidFill>
                  <a:prstClr val="black"/>
                </a:solidFill>
                <a:latin typeface="Calibri" panose="020F0502020204030204"/>
              </a:rPr>
              <a:t>sekä</a:t>
            </a: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 pyydämme lapselta palautetta päivästä ja kiitämme päivästä. Mikäli meillä ei vielä ole yhteistä kieltä, hyödynnämme kuvakommunikaatiota tai pikatulkkausta. </a:t>
            </a:r>
          </a:p>
          <a:p>
            <a:endParaRPr lang="fi-FI" sz="900" dirty="0">
              <a:solidFill>
                <a:prstClr val="black"/>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900" b="0" i="0" u="none" strike="noStrike" kern="1200" cap="none" spc="0" normalizeH="0" baseline="0" noProof="0" dirty="0">
                <a:ln>
                  <a:noFill/>
                </a:ln>
                <a:solidFill>
                  <a:prstClr val="black"/>
                </a:solidFill>
                <a:effectLst/>
                <a:uLnTx/>
                <a:uFillTx/>
                <a:latin typeface="Calibri" panose="020F0502020204030204"/>
                <a:ea typeface="+mn-ea"/>
                <a:cs typeface="+mn-cs"/>
              </a:rPr>
              <a:t>On tärkeää, että päivä päätetään hyvillä mielin. Mikäli päivän aikana lapsen kanssa on kohdattu / selvitelty joitakin ei-toivottuja tilanteita, on nyt hyvä hetki vielä todeta, että ”hyvä kun asiat on nyt selvitetty ja niistä opittu” tms. näin ollen seuraava päivä voidaan aloittaa jälleen ”puhtaalta pöydältä”.</a:t>
            </a:r>
          </a:p>
          <a:p>
            <a:endParaRPr lang="fi-FI" sz="900" dirty="0"/>
          </a:p>
          <a:p>
            <a:pPr marL="171450" indent="-171450">
              <a:buFont typeface="Arial" panose="020B0604020202020204" pitchFamily="34" charset="0"/>
              <a:buChar char="•"/>
            </a:pPr>
            <a:r>
              <a:rPr lang="fi-FI" sz="900" dirty="0"/>
              <a:t>Toivomme, että tarkistat päivittäin lapsen lokeron mm. mahdollisen kotiin vietävän likapyykin osalta. Viimeistään tässä vaiheessa on myös hyvä tarkistaa ryhmän infotaulu, johon päivitämme tärkeää tietoa mm. tulevasta ohjelmasta sekä muistettavista asioista.</a:t>
            </a:r>
          </a:p>
          <a:p>
            <a:endParaRPr lang="fi-FI" sz="900" dirty="0"/>
          </a:p>
          <a:p>
            <a:pPr marL="171450" indent="-171450">
              <a:buFont typeface="Arial" panose="020B0604020202020204" pitchFamily="34" charset="0"/>
              <a:buChar char="•"/>
            </a:pPr>
            <a:r>
              <a:rPr lang="fi-FI" sz="900" dirty="0"/>
              <a:t>Hyvästellessäsi päiväkodin henkilöstön, vastuu lapsesta siirtyy huoltajalle. Poistuessanne päiväkodin pihalta, muistathan sulkea ja lukita portti.</a:t>
            </a:r>
          </a:p>
        </p:txBody>
      </p:sp>
      <p:sp>
        <p:nvSpPr>
          <p:cNvPr id="5" name="Tekstiruutu 4">
            <a:extLst>
              <a:ext uri="{FF2B5EF4-FFF2-40B4-BE49-F238E27FC236}">
                <a16:creationId xmlns:a16="http://schemas.microsoft.com/office/drawing/2014/main" id="{75BF6376-F0B2-D10B-577A-BAC5A74489A1}"/>
              </a:ext>
            </a:extLst>
          </p:cNvPr>
          <p:cNvSpPr txBox="1"/>
          <p:nvPr/>
        </p:nvSpPr>
        <p:spPr>
          <a:xfrm>
            <a:off x="229085"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kotiinlähtöön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B1693912-67CF-92B5-4E5C-6804D48643EF}"/>
              </a:ext>
            </a:extLst>
          </p:cNvPr>
          <p:cNvSpPr txBox="1"/>
          <p:nvPr/>
        </p:nvSpPr>
        <p:spPr>
          <a:xfrm>
            <a:off x="7594220" y="60005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Kotiinlähtö</a:t>
            </a:r>
          </a:p>
        </p:txBody>
      </p:sp>
      <p:sp>
        <p:nvSpPr>
          <p:cNvPr id="7" name="Tekstiruutu 6">
            <a:extLst>
              <a:ext uri="{FF2B5EF4-FFF2-40B4-BE49-F238E27FC236}">
                <a16:creationId xmlns:a16="http://schemas.microsoft.com/office/drawing/2014/main" id="{D07497A4-C6EA-B12D-E3F3-8B51205B2021}"/>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kotiinlähtöhetkeen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uora yhdysviiva 7">
            <a:extLst>
              <a:ext uri="{FF2B5EF4-FFF2-40B4-BE49-F238E27FC236}">
                <a16:creationId xmlns:a16="http://schemas.microsoft.com/office/drawing/2014/main" id="{1F71B2C2-CA8E-8D60-0610-D1125E474869}"/>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iruutu 8">
            <a:extLst>
              <a:ext uri="{FF2B5EF4-FFF2-40B4-BE49-F238E27FC236}">
                <a16:creationId xmlns:a16="http://schemas.microsoft.com/office/drawing/2014/main" id="{CEF34F0E-FB0E-43CB-E0BC-AF892CE10D9D}"/>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C5E997DA-97A8-7B56-46C5-F559F09CF881}"/>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Tree>
    <p:extLst>
      <p:ext uri="{BB962C8B-B14F-4D97-AF65-F5344CB8AC3E}">
        <p14:creationId xmlns:p14="http://schemas.microsoft.com/office/powerpoint/2010/main" val="115449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489D3396-567B-261A-EF2C-C2C333A0BFBD}"/>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siirtymätilanteesta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93178E06-A5EC-5ECE-381E-C8253456FB33}"/>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siirtymätilanteeseen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E87AF6E8-4C5F-F2CF-241B-41C2924858B0}"/>
              </a:ext>
            </a:extLst>
          </p:cNvPr>
          <p:cNvSpPr txBox="1"/>
          <p:nvPr/>
        </p:nvSpPr>
        <p:spPr>
          <a:xfrm>
            <a:off x="6462084" y="2432962"/>
            <a:ext cx="3134008" cy="3554819"/>
          </a:xfrm>
          <a:prstGeom prst="rect">
            <a:avLst/>
          </a:prstGeom>
          <a:noFill/>
        </p:spPr>
        <p:txBody>
          <a:bodyPr wrap="square" rtlCol="0">
            <a:spAutoFit/>
          </a:bodyPr>
          <a:lstStyle/>
          <a:p>
            <a:r>
              <a:rPr lang="fi-FI" sz="900" dirty="0"/>
              <a:t>Varhaiskasvatuspäivän aikana on useita siirtymätilanteita, joissa nimen mukaisesti siirrytään vaiheesta tai paikasta toiseen. Päivittäin toistuvia siirtymätilanteita ovat mm.</a:t>
            </a:r>
          </a:p>
          <a:p>
            <a:pPr marL="171450" indent="-171450">
              <a:buFont typeface="Arial" panose="020B0604020202020204" pitchFamily="34" charset="0"/>
              <a:buChar char="•"/>
            </a:pPr>
            <a:r>
              <a:rPr lang="fi-FI" sz="900" dirty="0"/>
              <a:t>Uloslähtö- ja sisääntulotilanteet (mm. wc-käynnit, pukemiset ja ulkovaatteiden riisumiset)</a:t>
            </a:r>
          </a:p>
          <a:p>
            <a:pPr marL="171450" indent="-171450">
              <a:buFont typeface="Arial" panose="020B0604020202020204" pitchFamily="34" charset="0"/>
              <a:buChar char="•"/>
            </a:pPr>
            <a:r>
              <a:rPr lang="fi-FI" sz="900" dirty="0"/>
              <a:t>Ruokailuihin siirtymiset (mm. käsienpesu)</a:t>
            </a:r>
          </a:p>
          <a:p>
            <a:endParaRPr lang="fi-FI" sz="900" dirty="0"/>
          </a:p>
          <a:p>
            <a:r>
              <a:rPr lang="fi-FI" sz="900" dirty="0"/>
              <a:t>Suunnittelemme siirtymätilanteet mahdollisimman kiireettömiksi mm. varaamalla niihin riittävästi aikaa. </a:t>
            </a:r>
          </a:p>
          <a:p>
            <a:endParaRPr lang="fi-FI" sz="900" dirty="0"/>
          </a:p>
          <a:p>
            <a:r>
              <a:rPr lang="fi-FI" sz="900" dirty="0"/>
              <a:t>Kuten muissakin päivän vaiheissa, siirtymätilanteissakin harjoitellaan monia tärkeitä taitoja aikuisten tukemana (mm. arjen taidot ja kaveritaidot).</a:t>
            </a:r>
          </a:p>
          <a:p>
            <a:endParaRPr lang="fi-FI" sz="900" dirty="0"/>
          </a:p>
          <a:p>
            <a:r>
              <a:rPr lang="fi-FI" sz="900" dirty="0"/>
              <a:t>Mikäli tarvitaan odottelua, lapsella on mahdollisuus valita itselleen mieluisimman odottelupuuhan varalla olevista vaihtoehdoista. </a:t>
            </a:r>
          </a:p>
          <a:p>
            <a:endParaRPr lang="fi-FI" sz="900" dirty="0"/>
          </a:p>
          <a:p>
            <a:r>
              <a:rPr lang="fi-FI" sz="900" dirty="0"/>
              <a:t>Meillä on käytössä kuvitetut Lasten omat huoneentaulut (odottelupuuhavaihtoehdot, liikkumisvaihtoehdot, tarvitsenko apua), joilla vahvistetaan lapsen ymmärrystä siirtymätilanteessa. </a:t>
            </a:r>
          </a:p>
          <a:p>
            <a:endParaRPr lang="fi-FI" sz="900" dirty="0"/>
          </a:p>
          <a:p>
            <a:r>
              <a:rPr lang="fi-FI" sz="900" dirty="0"/>
              <a:t>Ylläpidämme positiivista ilmapiiriä. Kehumme ja kannustamme lasta. Päätämme siirtymän hyvän mielen kohtaamiseen.</a:t>
            </a:r>
          </a:p>
        </p:txBody>
      </p:sp>
      <p:sp>
        <p:nvSpPr>
          <p:cNvPr id="5" name="Tekstiruutu 4">
            <a:extLst>
              <a:ext uri="{FF2B5EF4-FFF2-40B4-BE49-F238E27FC236}">
                <a16:creationId xmlns:a16="http://schemas.microsoft.com/office/drawing/2014/main" id="{45637FF8-FC83-1E31-ADA7-FE5701438EBE}"/>
              </a:ext>
            </a:extLst>
          </p:cNvPr>
          <p:cNvSpPr txBox="1"/>
          <p:nvPr/>
        </p:nvSpPr>
        <p:spPr>
          <a:xfrm>
            <a:off x="181460"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siirtymätilanteeseen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699206C4-CDCF-4C2E-D69E-138F3F9D3B02}"/>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Siirtymä</a:t>
            </a:r>
          </a:p>
        </p:txBody>
      </p:sp>
      <p:sp>
        <p:nvSpPr>
          <p:cNvPr id="7" name="Tekstiruutu 6">
            <a:extLst>
              <a:ext uri="{FF2B5EF4-FFF2-40B4-BE49-F238E27FC236}">
                <a16:creationId xmlns:a16="http://schemas.microsoft.com/office/drawing/2014/main" id="{23E89D98-8648-129E-BEB4-3FEC8C26707E}"/>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8" name="Tekstiruutu 7">
            <a:extLst>
              <a:ext uri="{FF2B5EF4-FFF2-40B4-BE49-F238E27FC236}">
                <a16:creationId xmlns:a16="http://schemas.microsoft.com/office/drawing/2014/main" id="{A92FFD7E-8E36-EA8A-1724-10EAB22DF8D1}"/>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
        <p:nvSpPr>
          <p:cNvPr id="9" name="Tekstiruutu 8">
            <a:extLst>
              <a:ext uri="{FF2B5EF4-FFF2-40B4-BE49-F238E27FC236}">
                <a16:creationId xmlns:a16="http://schemas.microsoft.com/office/drawing/2014/main" id="{0608D21B-8281-B37B-0E5E-A6EB772992EA}"/>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siirtymätilanteeseen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0" name="Suora yhdysviiva 9">
            <a:extLst>
              <a:ext uri="{FF2B5EF4-FFF2-40B4-BE49-F238E27FC236}">
                <a16:creationId xmlns:a16="http://schemas.microsoft.com/office/drawing/2014/main" id="{A3297C4F-662E-025F-91E7-71A0502015A9}"/>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035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F11657CD-9420-157A-60AF-C0D1332CB2EB}"/>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siirtymätilanteesta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C3ABD822-5E63-37EA-F3ED-45C8EDC4098B}"/>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siirtymätilanteeseen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73F42201-A6F9-6691-4FCE-BDC3E4E716B1}"/>
              </a:ext>
            </a:extLst>
          </p:cNvPr>
          <p:cNvSpPr txBox="1"/>
          <p:nvPr/>
        </p:nvSpPr>
        <p:spPr>
          <a:xfrm>
            <a:off x="6462084" y="2432962"/>
            <a:ext cx="3134008" cy="3554819"/>
          </a:xfrm>
          <a:prstGeom prst="rect">
            <a:avLst/>
          </a:prstGeom>
          <a:noFill/>
        </p:spPr>
        <p:txBody>
          <a:bodyPr wrap="square" rtlCol="0">
            <a:spAutoFit/>
          </a:bodyPr>
          <a:lstStyle/>
          <a:p>
            <a:r>
              <a:rPr lang="fi-FI" sz="900" dirty="0"/>
              <a:t>Varhaiskasvatuspäivän aikana on useita siirtymätilanteita, joissa nimen mukaisesti siirrytään vaiheesta tai paikasta toiseen. Päivittäin toistuvia siirtymätilanteita ovat mm.</a:t>
            </a:r>
          </a:p>
          <a:p>
            <a:pPr marL="171450" indent="-171450">
              <a:buFont typeface="Arial" panose="020B0604020202020204" pitchFamily="34" charset="0"/>
              <a:buChar char="•"/>
            </a:pPr>
            <a:r>
              <a:rPr lang="fi-FI" sz="900" dirty="0"/>
              <a:t>Uloslähtö- ja sisääntulotilanteet (mm. wc-käynnit, pukemiset ja ulkovaatteiden riisumiset)</a:t>
            </a:r>
          </a:p>
          <a:p>
            <a:pPr marL="171450" indent="-171450">
              <a:buFont typeface="Arial" panose="020B0604020202020204" pitchFamily="34" charset="0"/>
              <a:buChar char="•"/>
            </a:pPr>
            <a:r>
              <a:rPr lang="fi-FI" sz="900" dirty="0"/>
              <a:t>Ruokailuihin siirtymiset (mm. käsienpesu)</a:t>
            </a:r>
          </a:p>
          <a:p>
            <a:endParaRPr lang="fi-FI" sz="900" dirty="0"/>
          </a:p>
          <a:p>
            <a:r>
              <a:rPr lang="fi-FI" sz="900" dirty="0"/>
              <a:t>Suunnittelemme siirtymätilanteet mahdollisimman kiireettömiksi mm. varaamalla niihin riittävästi aikaa. </a:t>
            </a:r>
          </a:p>
          <a:p>
            <a:endParaRPr lang="fi-FI" sz="900" dirty="0"/>
          </a:p>
          <a:p>
            <a:r>
              <a:rPr lang="fi-FI" sz="900" dirty="0"/>
              <a:t>Kuten muissakin päivän vaiheissa, siirtymätilanteissakin harjoitellaan monia tärkeitä taitoja aikuisten tukemana (mm. arjen taidot ja kaveritaidot).</a:t>
            </a:r>
          </a:p>
          <a:p>
            <a:endParaRPr lang="fi-FI" sz="900" dirty="0"/>
          </a:p>
          <a:p>
            <a:r>
              <a:rPr lang="fi-FI" sz="900" dirty="0"/>
              <a:t>Mikäli tarvitaan odottelua, lapsella on mahdollisuus valita itselleen mieluisimman odottelupuuhan varalla olevista vaihtoehdoista. </a:t>
            </a:r>
          </a:p>
          <a:p>
            <a:endParaRPr lang="fi-FI" sz="900" dirty="0"/>
          </a:p>
          <a:p>
            <a:r>
              <a:rPr lang="fi-FI" sz="900" dirty="0"/>
              <a:t>Meillä on käytössä kuvitetut Lasten omat huoneentaulut (odottelupuuhavaihtoehdot, liikkumisvaihtoehdot, tarvitsenko apua), joilla vahvistetaan lapsen ymmärrystä siirtymätilanteessa. </a:t>
            </a:r>
          </a:p>
          <a:p>
            <a:endParaRPr lang="fi-FI" sz="900" dirty="0"/>
          </a:p>
          <a:p>
            <a:r>
              <a:rPr lang="fi-FI" sz="900" dirty="0"/>
              <a:t>Ylläpidämme positiivista ilmapiiriä. Kehumme ja kannustamme lasta. Päätämme siirtymän hyvän mielen kohtaamiseen.</a:t>
            </a:r>
          </a:p>
        </p:txBody>
      </p:sp>
      <p:sp>
        <p:nvSpPr>
          <p:cNvPr id="5" name="Tekstiruutu 4">
            <a:extLst>
              <a:ext uri="{FF2B5EF4-FFF2-40B4-BE49-F238E27FC236}">
                <a16:creationId xmlns:a16="http://schemas.microsoft.com/office/drawing/2014/main" id="{FEB58FAF-F6EE-BB66-7DC7-44B4A294AD6D}"/>
              </a:ext>
            </a:extLst>
          </p:cNvPr>
          <p:cNvSpPr txBox="1"/>
          <p:nvPr/>
        </p:nvSpPr>
        <p:spPr>
          <a:xfrm>
            <a:off x="181460"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siirtymätilanteeseen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3466DCC2-64B5-97D8-B45B-1D1C752F2233}"/>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Siirtymä</a:t>
            </a:r>
          </a:p>
        </p:txBody>
      </p:sp>
      <p:cxnSp>
        <p:nvCxnSpPr>
          <p:cNvPr id="7" name="Suora yhdysviiva 6">
            <a:extLst>
              <a:ext uri="{FF2B5EF4-FFF2-40B4-BE49-F238E27FC236}">
                <a16:creationId xmlns:a16="http://schemas.microsoft.com/office/drawing/2014/main" id="{F3E9293D-AE0C-25C1-A2B5-6AF2C78E722B}"/>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Tekstiruutu 7">
            <a:extLst>
              <a:ext uri="{FF2B5EF4-FFF2-40B4-BE49-F238E27FC236}">
                <a16:creationId xmlns:a16="http://schemas.microsoft.com/office/drawing/2014/main" id="{BA703EE7-296F-778E-4A50-503EAD8C72E2}"/>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9" name="Tekstiruutu 8">
            <a:extLst>
              <a:ext uri="{FF2B5EF4-FFF2-40B4-BE49-F238E27FC236}">
                <a16:creationId xmlns:a16="http://schemas.microsoft.com/office/drawing/2014/main" id="{94F55E26-3246-C103-FADF-19E34A36F618}"/>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
        <p:nvSpPr>
          <p:cNvPr id="10" name="Tekstiruutu 9">
            <a:extLst>
              <a:ext uri="{FF2B5EF4-FFF2-40B4-BE49-F238E27FC236}">
                <a16:creationId xmlns:a16="http://schemas.microsoft.com/office/drawing/2014/main" id="{42EAA58E-B314-9628-A001-7922DF04455D}"/>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siirtymätilanteeseen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653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E842C402-AC84-24D2-1192-20F442C70FB8}"/>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siirtymätilanteesta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EFEE7F20-BC4B-340E-9316-F71AA1B23013}"/>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siirtymätilanteeseen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84290745-6EB7-DBC2-5D13-690AE3738FDF}"/>
              </a:ext>
            </a:extLst>
          </p:cNvPr>
          <p:cNvSpPr txBox="1"/>
          <p:nvPr/>
        </p:nvSpPr>
        <p:spPr>
          <a:xfrm>
            <a:off x="6462084" y="2432962"/>
            <a:ext cx="3134008" cy="3554819"/>
          </a:xfrm>
          <a:prstGeom prst="rect">
            <a:avLst/>
          </a:prstGeom>
          <a:noFill/>
        </p:spPr>
        <p:txBody>
          <a:bodyPr wrap="square" rtlCol="0">
            <a:spAutoFit/>
          </a:bodyPr>
          <a:lstStyle/>
          <a:p>
            <a:r>
              <a:rPr lang="fi-FI" sz="900" dirty="0"/>
              <a:t>Varhaiskasvatuspäivän aikana on useita siirtymätilanteita, joissa nimen mukaisesti siirrytään vaiheesta tai paikasta toiseen. Päivittäin toistuvia siirtymätilanteita ovat mm.</a:t>
            </a:r>
          </a:p>
          <a:p>
            <a:pPr marL="171450" indent="-171450">
              <a:buFont typeface="Arial" panose="020B0604020202020204" pitchFamily="34" charset="0"/>
              <a:buChar char="•"/>
            </a:pPr>
            <a:r>
              <a:rPr lang="fi-FI" sz="900" dirty="0"/>
              <a:t>Uloslähtö- ja sisääntulotilanteet (mm. wc-käynnit, pukemiset ja ulkovaatteiden riisumiset)</a:t>
            </a:r>
          </a:p>
          <a:p>
            <a:pPr marL="171450" indent="-171450">
              <a:buFont typeface="Arial" panose="020B0604020202020204" pitchFamily="34" charset="0"/>
              <a:buChar char="•"/>
            </a:pPr>
            <a:r>
              <a:rPr lang="fi-FI" sz="900" dirty="0"/>
              <a:t>Ruokailuihin siirtymiset (mm. käsienpesu)</a:t>
            </a:r>
          </a:p>
          <a:p>
            <a:endParaRPr lang="fi-FI" sz="900" dirty="0"/>
          </a:p>
          <a:p>
            <a:r>
              <a:rPr lang="fi-FI" sz="900" dirty="0"/>
              <a:t>Suunnittelemme siirtymätilanteet mahdollisimman kiireettömiksi mm. varaamalla niihin riittävästi aikaa. </a:t>
            </a:r>
          </a:p>
          <a:p>
            <a:endParaRPr lang="fi-FI" sz="900" dirty="0"/>
          </a:p>
          <a:p>
            <a:r>
              <a:rPr lang="fi-FI" sz="900" dirty="0"/>
              <a:t>Kuten muissakin päivän vaiheissa, siirtymätilanteissakin harjoitellaan monia tärkeitä taitoja aikuisten tukemana (mm. arjen taidot ja kaveritaidot).</a:t>
            </a:r>
          </a:p>
          <a:p>
            <a:endParaRPr lang="fi-FI" sz="900" dirty="0"/>
          </a:p>
          <a:p>
            <a:r>
              <a:rPr lang="fi-FI" sz="900" dirty="0"/>
              <a:t>Mikäli tarvitaan odottelua, lapsella on mahdollisuus valita itselleen mieluisimman odottelupuuhan varalla olevista vaihtoehdoista. </a:t>
            </a:r>
          </a:p>
          <a:p>
            <a:endParaRPr lang="fi-FI" sz="900" dirty="0"/>
          </a:p>
          <a:p>
            <a:r>
              <a:rPr lang="fi-FI" sz="900" dirty="0"/>
              <a:t>Meillä on käytössä kuvitetut Lasten omat huoneentaulut (odottelupuuhavaihtoehdot, liikkumisvaihtoehdot, tarvitsenko apua), joilla vahvistetaan lapsen ymmärrystä siirtymätilanteessa. </a:t>
            </a:r>
          </a:p>
          <a:p>
            <a:endParaRPr lang="fi-FI" sz="900" dirty="0"/>
          </a:p>
          <a:p>
            <a:r>
              <a:rPr lang="fi-FI" sz="900" dirty="0"/>
              <a:t>Ylläpidämme positiivista ilmapiiriä. Kehumme ja kannustamme lasta. Päätämme siirtymän hyvän mielen kohtaamiseen.</a:t>
            </a:r>
          </a:p>
        </p:txBody>
      </p:sp>
      <p:sp>
        <p:nvSpPr>
          <p:cNvPr id="5" name="Tekstiruutu 4">
            <a:extLst>
              <a:ext uri="{FF2B5EF4-FFF2-40B4-BE49-F238E27FC236}">
                <a16:creationId xmlns:a16="http://schemas.microsoft.com/office/drawing/2014/main" id="{E04E98A9-A09C-779D-A2A1-6840D8638DBB}"/>
              </a:ext>
            </a:extLst>
          </p:cNvPr>
          <p:cNvSpPr txBox="1"/>
          <p:nvPr/>
        </p:nvSpPr>
        <p:spPr>
          <a:xfrm>
            <a:off x="181460"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siirtymätilanteeseen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23F8897D-7CF8-03B3-2C50-E7137C406AEF}"/>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Siirtymä</a:t>
            </a:r>
          </a:p>
        </p:txBody>
      </p:sp>
      <p:cxnSp>
        <p:nvCxnSpPr>
          <p:cNvPr id="7" name="Suora yhdysviiva 6">
            <a:extLst>
              <a:ext uri="{FF2B5EF4-FFF2-40B4-BE49-F238E27FC236}">
                <a16:creationId xmlns:a16="http://schemas.microsoft.com/office/drawing/2014/main" id="{4D118D57-8525-6F74-4A1B-A088DDF8140D}"/>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Tekstiruutu 7">
            <a:extLst>
              <a:ext uri="{FF2B5EF4-FFF2-40B4-BE49-F238E27FC236}">
                <a16:creationId xmlns:a16="http://schemas.microsoft.com/office/drawing/2014/main" id="{F0558F8C-87A4-0DBA-5CF4-6C9B94E47E1E}"/>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9" name="Tekstiruutu 8">
            <a:extLst>
              <a:ext uri="{FF2B5EF4-FFF2-40B4-BE49-F238E27FC236}">
                <a16:creationId xmlns:a16="http://schemas.microsoft.com/office/drawing/2014/main" id="{105A5573-723B-837E-0F03-B86363CE7307}"/>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
        <p:nvSpPr>
          <p:cNvPr id="10" name="Tekstiruutu 9">
            <a:extLst>
              <a:ext uri="{FF2B5EF4-FFF2-40B4-BE49-F238E27FC236}">
                <a16:creationId xmlns:a16="http://schemas.microsoft.com/office/drawing/2014/main" id="{6DF9D880-BBC6-50D2-4A58-E0DB37227BCB}"/>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siirtymätilanteeseen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646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83FA5D7A-FB53-458B-FDA0-851EEF152E96}"/>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siirtymätilanteesta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9DF58159-1AFB-DF6D-6570-3201A9CC94A9}"/>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siirtymätilanteeseen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83DA30BF-ECEE-5A17-9566-3F25FA14C5DD}"/>
              </a:ext>
            </a:extLst>
          </p:cNvPr>
          <p:cNvSpPr txBox="1"/>
          <p:nvPr/>
        </p:nvSpPr>
        <p:spPr>
          <a:xfrm>
            <a:off x="6462084" y="2432962"/>
            <a:ext cx="3134008" cy="3554819"/>
          </a:xfrm>
          <a:prstGeom prst="rect">
            <a:avLst/>
          </a:prstGeom>
          <a:noFill/>
        </p:spPr>
        <p:txBody>
          <a:bodyPr wrap="square" rtlCol="0">
            <a:spAutoFit/>
          </a:bodyPr>
          <a:lstStyle/>
          <a:p>
            <a:r>
              <a:rPr lang="fi-FI" sz="900" dirty="0"/>
              <a:t>Varhaiskasvatuspäivän aikana on useita siirtymätilanteita, joissa nimen mukaisesti siirrytään vaiheesta tai paikasta toiseen. Päivittäin toistuvia siirtymätilanteita ovat mm.</a:t>
            </a:r>
          </a:p>
          <a:p>
            <a:pPr marL="171450" indent="-171450">
              <a:buFont typeface="Arial" panose="020B0604020202020204" pitchFamily="34" charset="0"/>
              <a:buChar char="•"/>
            </a:pPr>
            <a:r>
              <a:rPr lang="fi-FI" sz="900" dirty="0"/>
              <a:t>Uloslähtö- ja sisääntulotilanteet (mm. wc-käynnit, pukemiset ja ulkovaatteiden riisumiset)</a:t>
            </a:r>
          </a:p>
          <a:p>
            <a:pPr marL="171450" indent="-171450">
              <a:buFont typeface="Arial" panose="020B0604020202020204" pitchFamily="34" charset="0"/>
              <a:buChar char="•"/>
            </a:pPr>
            <a:r>
              <a:rPr lang="fi-FI" sz="900" dirty="0"/>
              <a:t>Ruokailuihin siirtymiset (mm. käsienpesu)</a:t>
            </a:r>
          </a:p>
          <a:p>
            <a:endParaRPr lang="fi-FI" sz="900" dirty="0"/>
          </a:p>
          <a:p>
            <a:r>
              <a:rPr lang="fi-FI" sz="900" dirty="0"/>
              <a:t>Suunnittelemme siirtymätilanteet mahdollisimman kiireettömiksi mm. varaamalla niihin riittävästi aikaa. </a:t>
            </a:r>
          </a:p>
          <a:p>
            <a:endParaRPr lang="fi-FI" sz="900" dirty="0"/>
          </a:p>
          <a:p>
            <a:r>
              <a:rPr lang="fi-FI" sz="900" dirty="0"/>
              <a:t>Kuten muissakin päivän vaiheissa, siirtymätilanteissakin harjoitellaan monia tärkeitä taitoja aikuisten tukemana (mm. arjen taidot ja kaveritaidot).</a:t>
            </a:r>
          </a:p>
          <a:p>
            <a:endParaRPr lang="fi-FI" sz="900" dirty="0"/>
          </a:p>
          <a:p>
            <a:r>
              <a:rPr lang="fi-FI" sz="900" dirty="0"/>
              <a:t>Mikäli tarvitaan odottelua, lapsella on mahdollisuus valita itselleen mieluisimman odottelupuuhan varalla olevista vaihtoehdoista. </a:t>
            </a:r>
          </a:p>
          <a:p>
            <a:endParaRPr lang="fi-FI" sz="900" dirty="0"/>
          </a:p>
          <a:p>
            <a:r>
              <a:rPr lang="fi-FI" sz="900" dirty="0"/>
              <a:t>Meillä on käytössä kuvitetut Lasten omat huoneentaulut (odottelupuuhavaihtoehdot, liikkumisvaihtoehdot, tarvitsenko apua), joilla vahvistetaan lapsen ymmärrystä siirtymätilanteessa. </a:t>
            </a:r>
          </a:p>
          <a:p>
            <a:endParaRPr lang="fi-FI" sz="900" dirty="0"/>
          </a:p>
          <a:p>
            <a:r>
              <a:rPr lang="fi-FI" sz="900" dirty="0"/>
              <a:t>Ylläpidämme positiivista ilmapiiriä. Kehumme ja kannustamme lasta. Päätämme siirtymän hyvän mielen kohtaamiseen.</a:t>
            </a:r>
          </a:p>
        </p:txBody>
      </p:sp>
      <p:sp>
        <p:nvSpPr>
          <p:cNvPr id="5" name="Tekstiruutu 4">
            <a:extLst>
              <a:ext uri="{FF2B5EF4-FFF2-40B4-BE49-F238E27FC236}">
                <a16:creationId xmlns:a16="http://schemas.microsoft.com/office/drawing/2014/main" id="{92AD4ED5-05C8-94F3-DA70-63D5CB62C908}"/>
              </a:ext>
            </a:extLst>
          </p:cNvPr>
          <p:cNvSpPr txBox="1"/>
          <p:nvPr/>
        </p:nvSpPr>
        <p:spPr>
          <a:xfrm>
            <a:off x="181460"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siirtymätilanteeseen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CAF02288-6596-9942-512A-39B6F8BEA4FD}"/>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Siirtymä</a:t>
            </a:r>
          </a:p>
        </p:txBody>
      </p:sp>
      <p:cxnSp>
        <p:nvCxnSpPr>
          <p:cNvPr id="7" name="Suora yhdysviiva 6">
            <a:extLst>
              <a:ext uri="{FF2B5EF4-FFF2-40B4-BE49-F238E27FC236}">
                <a16:creationId xmlns:a16="http://schemas.microsoft.com/office/drawing/2014/main" id="{7DE40251-971C-22E7-7A32-5D5BD5FA0203}"/>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Tekstiruutu 7">
            <a:extLst>
              <a:ext uri="{FF2B5EF4-FFF2-40B4-BE49-F238E27FC236}">
                <a16:creationId xmlns:a16="http://schemas.microsoft.com/office/drawing/2014/main" id="{2CFCCD6A-BF09-4BA7-7C9C-CA0851D073BB}"/>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9" name="Tekstiruutu 8">
            <a:extLst>
              <a:ext uri="{FF2B5EF4-FFF2-40B4-BE49-F238E27FC236}">
                <a16:creationId xmlns:a16="http://schemas.microsoft.com/office/drawing/2014/main" id="{17190835-DE0D-83F3-65ED-83C106B38093}"/>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
        <p:nvSpPr>
          <p:cNvPr id="10" name="Tekstiruutu 9">
            <a:extLst>
              <a:ext uri="{FF2B5EF4-FFF2-40B4-BE49-F238E27FC236}">
                <a16:creationId xmlns:a16="http://schemas.microsoft.com/office/drawing/2014/main" id="{161B1527-A1A0-D5B7-9B58-42E19F9814D8}"/>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siirtymätilanteeseen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439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907079C6-E396-F3FD-AAE8-6C02B4B88CB9}"/>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lang="fi-FI" sz="1000" b="1" dirty="0">
                <a:solidFill>
                  <a:prstClr val="black"/>
                </a:solidFill>
                <a:latin typeface="Calibri" panose="020F0502020204030204"/>
              </a:rPr>
              <a:t>siirtymätilanteesta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3" name="Tekstiruutu 2">
            <a:extLst>
              <a:ext uri="{FF2B5EF4-FFF2-40B4-BE49-F238E27FC236}">
                <a16:creationId xmlns:a16="http://schemas.microsoft.com/office/drawing/2014/main" id="{2CEFD964-F86D-3F0B-811A-6488A67497F8}"/>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a:solidFill>
                  <a:prstClr val="black"/>
                </a:solidFill>
                <a:latin typeface="Calibri" panose="020F0502020204030204"/>
              </a:rPr>
              <a:t>siirtymätilanteeseen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kstiruutu 3">
            <a:extLst>
              <a:ext uri="{FF2B5EF4-FFF2-40B4-BE49-F238E27FC236}">
                <a16:creationId xmlns:a16="http://schemas.microsoft.com/office/drawing/2014/main" id="{F9C42235-E006-7336-EBB6-3B188FFC9B30}"/>
              </a:ext>
            </a:extLst>
          </p:cNvPr>
          <p:cNvSpPr txBox="1"/>
          <p:nvPr/>
        </p:nvSpPr>
        <p:spPr>
          <a:xfrm>
            <a:off x="6462084" y="2432962"/>
            <a:ext cx="3134008" cy="3554819"/>
          </a:xfrm>
          <a:prstGeom prst="rect">
            <a:avLst/>
          </a:prstGeom>
          <a:noFill/>
        </p:spPr>
        <p:txBody>
          <a:bodyPr wrap="square" rtlCol="0">
            <a:spAutoFit/>
          </a:bodyPr>
          <a:lstStyle/>
          <a:p>
            <a:r>
              <a:rPr lang="fi-FI" sz="900" dirty="0"/>
              <a:t>Varhaiskasvatuspäivän aikana on useita siirtymätilanteita, joissa nimen mukaisesti siirrytään vaiheesta tai paikasta toiseen. Päivittäin toistuvia siirtymätilanteita ovat mm.</a:t>
            </a:r>
          </a:p>
          <a:p>
            <a:pPr marL="171450" indent="-171450">
              <a:buFont typeface="Arial" panose="020B0604020202020204" pitchFamily="34" charset="0"/>
              <a:buChar char="•"/>
            </a:pPr>
            <a:r>
              <a:rPr lang="fi-FI" sz="900" dirty="0"/>
              <a:t>Uloslähtö- ja sisääntulotilanteet (mm. wc-käynnit, pukemiset ja ulkovaatteiden riisumiset)</a:t>
            </a:r>
          </a:p>
          <a:p>
            <a:pPr marL="171450" indent="-171450">
              <a:buFont typeface="Arial" panose="020B0604020202020204" pitchFamily="34" charset="0"/>
              <a:buChar char="•"/>
            </a:pPr>
            <a:r>
              <a:rPr lang="fi-FI" sz="900" dirty="0"/>
              <a:t>Ruokailuihin siirtymiset (mm. käsienpesu)</a:t>
            </a:r>
          </a:p>
          <a:p>
            <a:endParaRPr lang="fi-FI" sz="900" dirty="0"/>
          </a:p>
          <a:p>
            <a:r>
              <a:rPr lang="fi-FI" sz="900" dirty="0"/>
              <a:t>Suunnittelemme siirtymätilanteet mahdollisimman kiireettömiksi mm. varaamalla niihin riittävästi aikaa. </a:t>
            </a:r>
          </a:p>
          <a:p>
            <a:endParaRPr lang="fi-FI" sz="900" dirty="0"/>
          </a:p>
          <a:p>
            <a:r>
              <a:rPr lang="fi-FI" sz="900" dirty="0"/>
              <a:t>Kuten muissakin päivän vaiheissa, siirtymätilanteissakin harjoitellaan monia tärkeitä taitoja aikuisten tukemana (mm. arjen taidot ja kaveritaidot).</a:t>
            </a:r>
          </a:p>
          <a:p>
            <a:endParaRPr lang="fi-FI" sz="900" dirty="0"/>
          </a:p>
          <a:p>
            <a:r>
              <a:rPr lang="fi-FI" sz="900" dirty="0"/>
              <a:t>Mikäli tarvitaan odottelua, lapsella on mahdollisuus valita itselleen mieluisimman odottelupuuhan varalla olevista vaihtoehdoista. </a:t>
            </a:r>
          </a:p>
          <a:p>
            <a:endParaRPr lang="fi-FI" sz="900" dirty="0"/>
          </a:p>
          <a:p>
            <a:r>
              <a:rPr lang="fi-FI" sz="900" dirty="0"/>
              <a:t>Meillä on käytössä kuvitetut Lasten omat huoneentaulut (odottelupuuhavaihtoehdot, liikkumisvaihtoehdot, tarvitsenko apua), joilla vahvistetaan lapsen ymmärrystä siirtymätilanteessa. </a:t>
            </a:r>
          </a:p>
          <a:p>
            <a:endParaRPr lang="fi-FI" sz="900" dirty="0"/>
          </a:p>
          <a:p>
            <a:r>
              <a:rPr lang="fi-FI" sz="900" dirty="0"/>
              <a:t>Ylläpidämme positiivista ilmapiiriä. Kehumme ja kannustamme lasta. Päätämme siirtymän hyvän mielen kohtaamiseen.</a:t>
            </a:r>
          </a:p>
        </p:txBody>
      </p:sp>
      <p:sp>
        <p:nvSpPr>
          <p:cNvPr id="5" name="Tekstiruutu 4">
            <a:extLst>
              <a:ext uri="{FF2B5EF4-FFF2-40B4-BE49-F238E27FC236}">
                <a16:creationId xmlns:a16="http://schemas.microsoft.com/office/drawing/2014/main" id="{8382F621-58A5-03DD-795F-2EC7B78BFC1E}"/>
              </a:ext>
            </a:extLst>
          </p:cNvPr>
          <p:cNvSpPr txBox="1"/>
          <p:nvPr/>
        </p:nvSpPr>
        <p:spPr>
          <a:xfrm>
            <a:off x="181460"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siirtymätilanteeseen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591F0B9A-7D20-05D7-8F4C-4E2940CE28DC}"/>
              </a:ext>
            </a:extLst>
          </p:cNvPr>
          <p:cNvSpPr txBox="1"/>
          <p:nvPr/>
        </p:nvSpPr>
        <p:spPr>
          <a:xfrm>
            <a:off x="7594220" y="619108"/>
            <a:ext cx="940180" cy="669956"/>
          </a:xfrm>
          <a:prstGeom prst="rect">
            <a:avLst/>
          </a:prstGeom>
          <a:noFill/>
        </p:spPr>
        <p:txBody>
          <a:bodyPr wrap="none" rtlCol="0">
            <a:prstTxWarp prst="textArchUp">
              <a:avLst>
                <a:gd name="adj" fmla="val 11000801"/>
              </a:avLst>
            </a:prstTxWarp>
            <a:spAutoFit/>
          </a:bodyPr>
          <a:lstStyle/>
          <a:p>
            <a:pPr algn="ctr"/>
            <a:r>
              <a:rPr lang="fi-FI" sz="1200" b="1" spc="209" dirty="0">
                <a:latin typeface="Antipasto Pro " panose="02000506020000020004" pitchFamily="2" charset="0"/>
              </a:rPr>
              <a:t>Siirtymä</a:t>
            </a:r>
          </a:p>
        </p:txBody>
      </p:sp>
      <p:cxnSp>
        <p:nvCxnSpPr>
          <p:cNvPr id="7" name="Suora yhdysviiva 6">
            <a:extLst>
              <a:ext uri="{FF2B5EF4-FFF2-40B4-BE49-F238E27FC236}">
                <a16:creationId xmlns:a16="http://schemas.microsoft.com/office/drawing/2014/main" id="{C0B38449-4CAF-F411-6585-3095B064B105}"/>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Tekstiruutu 7">
            <a:extLst>
              <a:ext uri="{FF2B5EF4-FFF2-40B4-BE49-F238E27FC236}">
                <a16:creationId xmlns:a16="http://schemas.microsoft.com/office/drawing/2014/main" id="{6BADC646-A13B-6D80-4434-2BF6EF75533B}"/>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9" name="Tekstiruutu 8">
            <a:extLst>
              <a:ext uri="{FF2B5EF4-FFF2-40B4-BE49-F238E27FC236}">
                <a16:creationId xmlns:a16="http://schemas.microsoft.com/office/drawing/2014/main" id="{70DEF519-480A-0BC6-F390-668806024D9B}"/>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
        <p:nvSpPr>
          <p:cNvPr id="10" name="Tekstiruutu 9">
            <a:extLst>
              <a:ext uri="{FF2B5EF4-FFF2-40B4-BE49-F238E27FC236}">
                <a16:creationId xmlns:a16="http://schemas.microsoft.com/office/drawing/2014/main" id="{CCCAAC20-E5B6-084F-8745-EFFA08D4C879}"/>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siirtymätilanteeseen 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631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7FFF8938-1818-DE7D-7126-94B26B30D3B2}"/>
              </a:ext>
            </a:extLst>
          </p:cNvPr>
          <p:cNvSpPr txBox="1"/>
          <p:nvPr/>
        </p:nvSpPr>
        <p:spPr>
          <a:xfrm>
            <a:off x="1188324" y="266533"/>
            <a:ext cx="3014988" cy="89255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dirty="0">
                <a:ln>
                  <a:noFill/>
                </a:ln>
                <a:solidFill>
                  <a:prstClr val="black"/>
                </a:solidFill>
                <a:effectLst/>
                <a:uLnTx/>
                <a:uFillTx/>
                <a:latin typeface="Calibri" panose="020F0502020204030204"/>
                <a:ea typeface="+mn-ea"/>
                <a:cs typeface="+mn-cs"/>
              </a:rPr>
              <a:t>Hei lapsen huoltaja!</a:t>
            </a:r>
            <a:endParaRPr kumimoji="0" lang="fi-FI"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Haluamme kuulla kokemuksistasi ja mielipiteesi lapsesi varhaiskasvatuspäivään liittyvissä asioissa. </a:t>
            </a:r>
          </a:p>
          <a:p>
            <a:pPr marL="0" marR="0" lvl="0" indent="0" defTabSz="457200" rtl="0" eaLnBrk="1" fontAlgn="auto" latinLnBrk="0" hangingPunct="1">
              <a:lnSpc>
                <a:spcPct val="100000"/>
              </a:lnSpc>
              <a:spcBef>
                <a:spcPts val="0"/>
              </a:spcBef>
              <a:spcAft>
                <a:spcPts val="0"/>
              </a:spcAft>
              <a:buClrTx/>
              <a:buSzTx/>
              <a:buFontTx/>
              <a:buNone/>
              <a:tabLst/>
              <a:defRPr/>
            </a:pPr>
            <a:r>
              <a:rPr lang="fi-FI" sz="1000" b="1" dirty="0">
                <a:solidFill>
                  <a:prstClr val="black"/>
                </a:solidFill>
                <a:latin typeface="Calibri" panose="020F0502020204030204"/>
              </a:rPr>
              <a:t>Nyt</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kysymme </a:t>
            </a:r>
            <a:r>
              <a:rPr kumimoji="0" lang="fi-FI" sz="1000" b="1" i="0" u="none" strike="noStrike" kern="1200" cap="none" spc="0" normalizeH="0" baseline="0" noProof="0" dirty="0" err="1">
                <a:ln>
                  <a:noFill/>
                </a:ln>
                <a:solidFill>
                  <a:prstClr val="black"/>
                </a:solidFill>
                <a:effectLst/>
                <a:uLnTx/>
                <a:uFillTx/>
                <a:latin typeface="Calibri" panose="020F0502020204030204"/>
                <a:ea typeface="+mn-ea"/>
                <a:cs typeface="+mn-cs"/>
              </a:rPr>
              <a:t>xxxxx</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fi-FI" sz="1000" b="1" dirty="0">
                <a:solidFill>
                  <a:prstClr val="black"/>
                </a:solidFill>
                <a:latin typeface="Calibri" panose="020F0502020204030204"/>
              </a:rPr>
              <a:t>tilanteesta</a:t>
            </a:r>
            <a:r>
              <a:rPr kumimoji="0" lang="fi-FI" sz="10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a:defRPr/>
            </a:pPr>
            <a:r>
              <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rPr>
              <a:t>Jos mahdollista, voitte vastailla yhdessä lapsen kanssa.</a:t>
            </a:r>
          </a:p>
        </p:txBody>
      </p:sp>
      <p:sp>
        <p:nvSpPr>
          <p:cNvPr id="5" name="Tekstiruutu 4">
            <a:extLst>
              <a:ext uri="{FF2B5EF4-FFF2-40B4-BE49-F238E27FC236}">
                <a16:creationId xmlns:a16="http://schemas.microsoft.com/office/drawing/2014/main" id="{CBA8E6BA-01F9-2AE3-F0EC-56C703922DB5}"/>
              </a:ext>
            </a:extLst>
          </p:cNvPr>
          <p:cNvSpPr txBox="1"/>
          <p:nvPr/>
        </p:nvSpPr>
        <p:spPr>
          <a:xfrm>
            <a:off x="3205648" y="1510937"/>
            <a:ext cx="2742227" cy="553998"/>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kumimoji="0" lang="fi-FI" sz="1000" b="0" i="1" u="none" strike="noStrike" kern="1200" cap="none" spc="0" normalizeH="0" baseline="0" noProof="0" dirty="0" err="1">
                <a:ln>
                  <a:noFill/>
                </a:ln>
                <a:solidFill>
                  <a:prstClr val="black"/>
                </a:solidFill>
                <a:effectLst/>
                <a:uLnTx/>
                <a:uFillTx/>
                <a:latin typeface="Calibri" panose="020F0502020204030204"/>
                <a:ea typeface="+mn-ea"/>
                <a:cs typeface="+mn-cs"/>
              </a:rPr>
              <a:t>xxxxx</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lang="fi-FI" sz="1000" i="1" dirty="0">
                <a:solidFill>
                  <a:prstClr val="black"/>
                </a:solidFill>
                <a:latin typeface="Calibri" panose="020F0502020204030204"/>
              </a:rPr>
              <a:t>tilanteeseen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liittyen </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negatiivisiksi </a:t>
            </a:r>
            <a:r>
              <a:rPr lang="fi-FI" sz="1000" b="1" i="1" dirty="0">
                <a:solidFill>
                  <a:prstClr val="black"/>
                </a:solidFill>
                <a:latin typeface="Calibri" panose="020F0502020204030204"/>
              </a:rPr>
              <a:t>/</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joissa voisimme toimia toisin</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iruutu 5">
            <a:extLst>
              <a:ext uri="{FF2B5EF4-FFF2-40B4-BE49-F238E27FC236}">
                <a16:creationId xmlns:a16="http://schemas.microsoft.com/office/drawing/2014/main" id="{F7054506-CD6F-1662-6912-4CEBB14EAE4F}"/>
              </a:ext>
            </a:extLst>
          </p:cNvPr>
          <p:cNvSpPr txBox="1"/>
          <p:nvPr/>
        </p:nvSpPr>
        <p:spPr>
          <a:xfrm>
            <a:off x="6462084" y="2432962"/>
            <a:ext cx="3134008" cy="646331"/>
          </a:xfrm>
          <a:prstGeom prst="rect">
            <a:avLst/>
          </a:prstGeom>
          <a:noFill/>
        </p:spPr>
        <p:txBody>
          <a:bodyPr wrap="square" rtlCol="0">
            <a:spAutoFit/>
          </a:bodyPr>
          <a:lstStyle/>
          <a:p>
            <a:pPr rtl="0"/>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Kirjoita tähän esim. </a:t>
            </a:r>
          </a:p>
          <a:p>
            <a:pPr rtl="0"/>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lyhyt kuvaus </a:t>
            </a:r>
            <a:r>
              <a:rPr lang="fi-FI" sz="900" dirty="0">
                <a:solidFill>
                  <a:prstClr val="black"/>
                </a:solidFill>
                <a:latin typeface="Calibri" panose="020F0502020204030204"/>
              </a:rPr>
              <a:t>kyseisestä päivän vaiheesta / </a:t>
            </a:r>
            <a:r>
              <a:rPr kumimoji="0" lang="fi-FI" sz="900" u="none" strike="noStrike" kern="1200" cap="none" spc="0" normalizeH="0" baseline="0" noProof="0" dirty="0">
                <a:ln>
                  <a:noFill/>
                </a:ln>
                <a:solidFill>
                  <a:prstClr val="black"/>
                </a:solidFill>
                <a:effectLst/>
                <a:uLnTx/>
                <a:uFillTx/>
                <a:latin typeface="Calibri" panose="020F0502020204030204"/>
                <a:ea typeface="+mn-ea"/>
                <a:cs typeface="+mn-cs"/>
              </a:rPr>
              <a:t>tilanteesta sekä mitkä asiat ovat tässä hetkessä koettu meidän ryhmässä tarkoituksenmukaisiksi ja toimiviksi.</a:t>
            </a:r>
          </a:p>
        </p:txBody>
      </p:sp>
      <p:sp>
        <p:nvSpPr>
          <p:cNvPr id="7" name="Tekstiruutu 6">
            <a:extLst>
              <a:ext uri="{FF2B5EF4-FFF2-40B4-BE49-F238E27FC236}">
                <a16:creationId xmlns:a16="http://schemas.microsoft.com/office/drawing/2014/main" id="{76D9A82B-E0D7-05F7-C7B9-DB9B5F5A5F7E}"/>
              </a:ext>
            </a:extLst>
          </p:cNvPr>
          <p:cNvSpPr txBox="1"/>
          <p:nvPr/>
        </p:nvSpPr>
        <p:spPr>
          <a:xfrm>
            <a:off x="181460" y="1655300"/>
            <a:ext cx="2676525" cy="40011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i="1" dirty="0">
                <a:solidFill>
                  <a:prstClr val="black"/>
                </a:solidFill>
                <a:latin typeface="Calibri" panose="020F0502020204030204"/>
              </a:rPr>
              <a:t>Kirjoita tai piirrä</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 asioita, jotka olette kokeneet </a:t>
            </a:r>
            <a:r>
              <a:rPr lang="fi-FI" sz="1000" i="1" dirty="0" err="1">
                <a:solidFill>
                  <a:prstClr val="black"/>
                </a:solidFill>
                <a:latin typeface="Calibri" panose="020F0502020204030204"/>
              </a:rPr>
              <a:t>xxxxx</a:t>
            </a:r>
            <a:r>
              <a:rPr lang="fi-FI" sz="1000" i="1" dirty="0">
                <a:solidFill>
                  <a:prstClr val="black"/>
                </a:solidFill>
                <a:latin typeface="Calibri" panose="020F0502020204030204"/>
              </a:rPr>
              <a:t> -</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tilanteeseen liittyen</a:t>
            </a:r>
            <a:r>
              <a:rPr kumimoji="0" lang="fi-FI" sz="1000" b="1" i="1" u="none" strike="noStrike" kern="1200" cap="none" spc="0" normalizeH="0" baseline="0" noProof="0" dirty="0">
                <a:ln>
                  <a:noFill/>
                </a:ln>
                <a:solidFill>
                  <a:prstClr val="black"/>
                </a:solidFill>
                <a:effectLst/>
                <a:uLnTx/>
                <a:uFillTx/>
                <a:latin typeface="Calibri" panose="020F0502020204030204"/>
                <a:ea typeface="+mn-ea"/>
                <a:cs typeface="+mn-cs"/>
              </a:rPr>
              <a:t> positiivisiksi</a:t>
            </a:r>
            <a:r>
              <a:rPr kumimoji="0" lang="fi-FI" sz="1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kstiruutu 8">
            <a:extLst>
              <a:ext uri="{FF2B5EF4-FFF2-40B4-BE49-F238E27FC236}">
                <a16:creationId xmlns:a16="http://schemas.microsoft.com/office/drawing/2014/main" id="{E5FDB782-1A45-5271-71AC-7FE309847D76}"/>
              </a:ext>
            </a:extLst>
          </p:cNvPr>
          <p:cNvSpPr txBox="1"/>
          <p:nvPr/>
        </p:nvSpPr>
        <p:spPr>
          <a:xfrm>
            <a:off x="4867275" y="130419"/>
            <a:ext cx="1162535" cy="338554"/>
          </a:xfrm>
          <a:prstGeom prst="rect">
            <a:avLst/>
          </a:prstGeom>
          <a:noFill/>
        </p:spPr>
        <p:txBody>
          <a:bodyPr wrap="square" rtlCol="0">
            <a:spAutoFit/>
          </a:bodyPr>
          <a:lstStyle/>
          <a:p>
            <a:pPr algn="r"/>
            <a:r>
              <a:rPr lang="fi-FI" sz="800" i="1" dirty="0"/>
              <a:t>Palauta tämä osio lapsesi ryhmään</a:t>
            </a:r>
          </a:p>
        </p:txBody>
      </p:sp>
      <p:sp>
        <p:nvSpPr>
          <p:cNvPr id="10" name="Tekstiruutu 9">
            <a:extLst>
              <a:ext uri="{FF2B5EF4-FFF2-40B4-BE49-F238E27FC236}">
                <a16:creationId xmlns:a16="http://schemas.microsoft.com/office/drawing/2014/main" id="{0CC4E431-ED7B-75FD-69C4-AC8BB4DD0591}"/>
              </a:ext>
            </a:extLst>
          </p:cNvPr>
          <p:cNvSpPr txBox="1"/>
          <p:nvPr/>
        </p:nvSpPr>
        <p:spPr>
          <a:xfrm>
            <a:off x="6247180" y="130419"/>
            <a:ext cx="1066738" cy="338554"/>
          </a:xfrm>
          <a:prstGeom prst="rect">
            <a:avLst/>
          </a:prstGeom>
          <a:noFill/>
        </p:spPr>
        <p:txBody>
          <a:bodyPr wrap="square" rtlCol="0">
            <a:spAutoFit/>
          </a:bodyPr>
          <a:lstStyle/>
          <a:p>
            <a:r>
              <a:rPr lang="fi-FI" sz="800" i="1" dirty="0"/>
              <a:t>Tämä osio jää tiedoksi huoltajalle</a:t>
            </a:r>
          </a:p>
        </p:txBody>
      </p:sp>
      <p:sp>
        <p:nvSpPr>
          <p:cNvPr id="11" name="Tekstiruutu 10">
            <a:extLst>
              <a:ext uri="{FF2B5EF4-FFF2-40B4-BE49-F238E27FC236}">
                <a16:creationId xmlns:a16="http://schemas.microsoft.com/office/drawing/2014/main" id="{20FAB8BB-214A-AB7B-1B9D-768862790547}"/>
              </a:ext>
            </a:extLst>
          </p:cNvPr>
          <p:cNvSpPr txBox="1"/>
          <p:nvPr/>
        </p:nvSpPr>
        <p:spPr>
          <a:xfrm>
            <a:off x="229084" y="5079589"/>
            <a:ext cx="3514241" cy="24622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fi-FI" sz="1000" b="1" i="1" dirty="0">
                <a:solidFill>
                  <a:prstClr val="black"/>
                </a:solidFill>
                <a:latin typeface="Calibri" panose="020F0502020204030204"/>
              </a:rPr>
              <a:t>Mietityttääkö jokin? Kysy </a:t>
            </a:r>
            <a:r>
              <a:rPr lang="fi-FI" sz="1000" i="1" dirty="0">
                <a:solidFill>
                  <a:prstClr val="black"/>
                </a:solidFill>
                <a:latin typeface="Calibri" panose="020F0502020204030204"/>
              </a:rPr>
              <a:t>jotakin </a:t>
            </a:r>
            <a:r>
              <a:rPr lang="fi-FI" sz="1000" i="1" dirty="0" err="1">
                <a:solidFill>
                  <a:prstClr val="black"/>
                </a:solidFill>
                <a:latin typeface="Calibri" panose="020F0502020204030204"/>
              </a:rPr>
              <a:t>xxxxx</a:t>
            </a:r>
            <a:r>
              <a:rPr lang="fi-FI" sz="1000" i="1">
                <a:solidFill>
                  <a:prstClr val="black"/>
                </a:solidFill>
                <a:latin typeface="Calibri" panose="020F0502020204030204"/>
              </a:rPr>
              <a:t> -tilanteeseen </a:t>
            </a:r>
            <a:r>
              <a:rPr lang="fi-FI" sz="1000" i="1" dirty="0">
                <a:solidFill>
                  <a:prstClr val="black"/>
                </a:solidFill>
                <a:latin typeface="Calibri" panose="020F0502020204030204"/>
              </a:rPr>
              <a:t>liittyvää:</a:t>
            </a:r>
            <a:endParaRPr kumimoji="0" lang="fi-FI"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2" name="Suora yhdysviiva 11">
            <a:extLst>
              <a:ext uri="{FF2B5EF4-FFF2-40B4-BE49-F238E27FC236}">
                <a16:creationId xmlns:a16="http://schemas.microsoft.com/office/drawing/2014/main" id="{B59681A9-1AED-C8E8-E9CA-FC6A5D6FB182}"/>
              </a:ext>
            </a:extLst>
          </p:cNvPr>
          <p:cNvCxnSpPr/>
          <p:nvPr/>
        </p:nvCxnSpPr>
        <p:spPr>
          <a:xfrm>
            <a:off x="6143625" y="-6336"/>
            <a:ext cx="0" cy="6858000"/>
          </a:xfrm>
          <a:prstGeom prst="line">
            <a:avLst/>
          </a:prstGeom>
          <a:ln w="19050" cap="rnd">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Tekstiruutu 12">
            <a:extLst>
              <a:ext uri="{FF2B5EF4-FFF2-40B4-BE49-F238E27FC236}">
                <a16:creationId xmlns:a16="http://schemas.microsoft.com/office/drawing/2014/main" id="{8B3A0F9A-EB03-8C20-04EB-4704BC16902E}"/>
              </a:ext>
            </a:extLst>
          </p:cNvPr>
          <p:cNvSpPr txBox="1"/>
          <p:nvPr/>
        </p:nvSpPr>
        <p:spPr>
          <a:xfrm>
            <a:off x="7276613" y="982485"/>
            <a:ext cx="1504950" cy="307777"/>
          </a:xfrm>
          <a:prstGeom prst="rect">
            <a:avLst/>
          </a:prstGeom>
          <a:noFill/>
        </p:spPr>
        <p:txBody>
          <a:bodyPr wrap="square" rtlCol="0">
            <a:spAutoFit/>
          </a:bodyPr>
          <a:lstStyle/>
          <a:p>
            <a:pPr algn="ctr"/>
            <a:r>
              <a:rPr lang="fi-FI" sz="1400" spc="100" dirty="0">
                <a:latin typeface="Antipasto Pro " panose="02000506020000020004" pitchFamily="2" charset="0"/>
              </a:rPr>
              <a:t>Päivän vaihe</a:t>
            </a:r>
          </a:p>
        </p:txBody>
      </p:sp>
    </p:spTree>
    <p:extLst>
      <p:ext uri="{BB962C8B-B14F-4D97-AF65-F5344CB8AC3E}">
        <p14:creationId xmlns:p14="http://schemas.microsoft.com/office/powerpoint/2010/main" val="3569810288"/>
      </p:ext>
    </p:extLst>
  </p:cSld>
  <p:clrMapOvr>
    <a:masterClrMapping/>
  </p:clrMapOvr>
</p:sld>
</file>

<file path=ppt/theme/theme1.xml><?xml version="1.0" encoding="utf-8"?>
<a:theme xmlns:a="http://schemas.openxmlformats.org/drawingml/2006/main" name="Office-teema">
  <a:themeElements>
    <a:clrScheme name="Office-te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3104</TotalTime>
  <Words>3375</Words>
  <Application>Microsoft Office PowerPoint</Application>
  <PresentationFormat>A4-paperi (210 x 297 mm)</PresentationFormat>
  <Paragraphs>421</Paragraphs>
  <Slides>18</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18</vt:i4>
      </vt:variant>
    </vt:vector>
  </HeadingPairs>
  <TitlesOfParts>
    <vt:vector size="24" baseType="lpstr">
      <vt:lpstr>Antipasto Pro </vt:lpstr>
      <vt:lpstr>Arial</vt:lpstr>
      <vt:lpstr>Calibri</vt:lpstr>
      <vt:lpstr>Calibri Light</vt:lpstr>
      <vt:lpstr>Nunito Flex</vt:lpstr>
      <vt:lpstr>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Sari Smedman</dc:creator>
  <cp:lastModifiedBy>Sari Smedman</cp:lastModifiedBy>
  <cp:revision>4</cp:revision>
  <cp:lastPrinted>2023-09-22T10:20:36Z</cp:lastPrinted>
  <dcterms:created xsi:type="dcterms:W3CDTF">2023-09-22T09:33:04Z</dcterms:created>
  <dcterms:modified xsi:type="dcterms:W3CDTF">2026-09-21T11:14:05Z</dcterms:modified>
</cp:coreProperties>
</file>