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68" r:id="rId2"/>
    <p:sldId id="366" r:id="rId3"/>
    <p:sldId id="344" r:id="rId4"/>
    <p:sldId id="346" r:id="rId5"/>
    <p:sldId id="350" r:id="rId6"/>
    <p:sldId id="351" r:id="rId7"/>
    <p:sldId id="352" r:id="rId8"/>
    <p:sldId id="359" r:id="rId9"/>
    <p:sldId id="360" r:id="rId10"/>
    <p:sldId id="361" r:id="rId11"/>
    <p:sldId id="362" r:id="rId12"/>
    <p:sldId id="363" r:id="rId13"/>
    <p:sldId id="364" r:id="rId14"/>
    <p:sldId id="369" r:id="rId15"/>
    <p:sldId id="370" r:id="rId16"/>
    <p:sldId id="372" r:id="rId17"/>
  </p:sldIdLst>
  <p:sldSz cx="6858000" cy="9906000" type="A4"/>
  <p:notesSz cx="6810375"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83EF5B-28C6-4D2C-9C27-7E67DEA3B74F}" v="124" dt="2023-11-01T20:41:09.02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Ei tyyliä, taulukon ruudukko">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7" d="100"/>
          <a:sy n="57" d="100"/>
        </p:scale>
        <p:origin x="263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i-FI"/>
              <a:t>Muokkaa ots. perustyyl. napsautt.</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93AA3AEF-638C-472F-A633-E4EE4FB8C1BA}" type="datetimeFigureOut">
              <a:rPr lang="fi-FI" smtClean="0"/>
              <a:t>18.10.2026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1344722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3AA3AEF-638C-472F-A633-E4EE4FB8C1BA}" type="datetimeFigureOut">
              <a:rPr lang="fi-FI" smtClean="0"/>
              <a:t>18.10.2026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3595458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i-FI"/>
              <a:t>Muokkaa ots. perustyyl. napsautt.</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93AA3AEF-638C-472F-A633-E4EE4FB8C1BA}" type="datetimeFigureOut">
              <a:rPr lang="fi-FI" smtClean="0"/>
              <a:t>18.10.2026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680598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93AA3AEF-638C-472F-A633-E4EE4FB8C1BA}" type="datetimeFigureOut">
              <a:rPr lang="fi-FI" smtClean="0"/>
              <a:t>18.10.2026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942609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i-FI"/>
              <a:t>Muokkaa ots. perustyyl. napsautt.</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4" name="Content Placeholder 3"/>
          <p:cNvSpPr>
            <a:spLocks noGrp="1"/>
          </p:cNvSpPr>
          <p:nvPr>
            <p:ph sz="half" idx="2"/>
          </p:nvPr>
        </p:nvSpPr>
        <p:spPr>
          <a:xfrm>
            <a:off x="472381" y="3618442"/>
            <a:ext cx="2901255" cy="532218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6" name="Content Placeholder 5"/>
          <p:cNvSpPr>
            <a:spLocks noGrp="1"/>
          </p:cNvSpPr>
          <p:nvPr>
            <p:ph sz="quarter" idx="4"/>
          </p:nvPr>
        </p:nvSpPr>
        <p:spPr>
          <a:xfrm>
            <a:off x="3471863" y="3618442"/>
            <a:ext cx="2915543" cy="532218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93AA3AEF-638C-472F-A633-E4EE4FB8C1BA}" type="datetimeFigureOut">
              <a:rPr lang="fi-FI" smtClean="0"/>
              <a:t>18.10.2026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959312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93AA3AEF-638C-472F-A633-E4EE4FB8C1BA}" type="datetimeFigureOut">
              <a:rPr lang="fi-FI" smtClean="0"/>
              <a:t>18.10.2026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2135592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A3AEF-638C-472F-A633-E4EE4FB8C1BA}" type="datetimeFigureOut">
              <a:rPr lang="fi-FI" smtClean="0"/>
              <a:t>18.10.2026</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26461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i-FI"/>
              <a:t>Muokkaa ots. perustyyl. napsautt.</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3AA3AEF-638C-472F-A633-E4EE4FB8C1BA}" type="datetimeFigureOut">
              <a:rPr lang="fi-FI" smtClean="0"/>
              <a:t>18.10.2026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68848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i-FI"/>
              <a:t>Muokkaa ots. perustyyl. napsautt.</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a:t>Lisää kuva napsauttamalla kuvaketta</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93AA3AEF-638C-472F-A633-E4EE4FB8C1BA}" type="datetimeFigureOut">
              <a:rPr lang="fi-FI" smtClean="0"/>
              <a:t>18.10.2026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1524734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3AA3AEF-638C-472F-A633-E4EE4FB8C1BA}" type="datetimeFigureOut">
              <a:rPr lang="fi-FI" smtClean="0"/>
              <a:t>18.10.2026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3711546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93AA3AEF-638C-472F-A633-E4EE4FB8C1BA}" type="datetimeFigureOut">
              <a:rPr lang="fi-FI" smtClean="0"/>
              <a:t>18.10.2026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F91A8A1-CAFC-414A-9EA9-7812FE120D01}" type="slidenum">
              <a:rPr lang="fi-FI" smtClean="0"/>
              <a:t>‹#›</a:t>
            </a:fld>
            <a:endParaRPr lang="fi-FI"/>
          </a:p>
        </p:txBody>
      </p:sp>
    </p:spTree>
    <p:extLst>
      <p:ext uri="{BB962C8B-B14F-4D97-AF65-F5344CB8AC3E}">
        <p14:creationId xmlns:p14="http://schemas.microsoft.com/office/powerpoint/2010/main" val="43832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3AA3AEF-638C-472F-A633-E4EE4FB8C1BA}" type="datetimeFigureOut">
              <a:rPr lang="fi-FI" smtClean="0"/>
              <a:t>18.10.2026</a:t>
            </a:fld>
            <a:endParaRPr lang="fi-FI"/>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F91A8A1-CAFC-414A-9EA9-7812FE120D01}" type="slidenum">
              <a:rPr lang="fi-FI" smtClean="0"/>
              <a:t>‹#›</a:t>
            </a:fld>
            <a:endParaRPr lang="fi-FI"/>
          </a:p>
        </p:txBody>
      </p:sp>
    </p:spTree>
    <p:extLst>
      <p:ext uri="{BB962C8B-B14F-4D97-AF65-F5344CB8AC3E}">
        <p14:creationId xmlns:p14="http://schemas.microsoft.com/office/powerpoint/2010/main" val="8803275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8367D934-B592-1346-58E9-982CAA1128BE}"/>
              </a:ext>
            </a:extLst>
          </p:cNvPr>
          <p:cNvSpPr txBox="1"/>
          <p:nvPr/>
        </p:nvSpPr>
        <p:spPr>
          <a:xfrm>
            <a:off x="972271" y="1811092"/>
            <a:ext cx="4700098" cy="6617196"/>
          </a:xfrm>
          <a:prstGeom prst="rect">
            <a:avLst/>
          </a:prstGeom>
          <a:noFill/>
        </p:spPr>
        <p:txBody>
          <a:bodyPr wrap="square" rtlCol="0">
            <a:spAutoFit/>
          </a:bodyPr>
          <a:lstStyle/>
          <a:p>
            <a:pPr algn="ctr"/>
            <a:r>
              <a:rPr lang="fi-FI" sz="2400" b="1" i="1" spc="100" dirty="0"/>
              <a:t>Hei (tähän ryhmän nimi)!</a:t>
            </a:r>
          </a:p>
          <a:p>
            <a:pPr algn="ctr"/>
            <a:endParaRPr lang="fi-FI" sz="1600" b="1" spc="100" dirty="0"/>
          </a:p>
          <a:p>
            <a:pPr algn="ctr"/>
            <a:r>
              <a:rPr lang="fi-FI" sz="1600" b="1" i="1" spc="100" dirty="0"/>
              <a:t>Terveisiä täältä suuren metsän laidalta.</a:t>
            </a:r>
          </a:p>
          <a:p>
            <a:pPr algn="ctr"/>
            <a:endParaRPr lang="fi-FI" sz="1600" b="1" i="1" spc="100" dirty="0"/>
          </a:p>
          <a:p>
            <a:pPr algn="ctr"/>
            <a:r>
              <a:rPr lang="fi-FI" sz="1600" b="1" i="1" spc="100" dirty="0"/>
              <a:t>Joulun aika on hyvän mielen ja hyvien tekojen aikaa - haastankin teidät tekemään hyvää toisillenne ja huomaamaan mahdollisimman paljon hyvää ympärillänne.</a:t>
            </a:r>
          </a:p>
          <a:p>
            <a:pPr algn="ctr"/>
            <a:endParaRPr lang="fi-FI" sz="1600" b="1" i="1" spc="100" dirty="0"/>
          </a:p>
          <a:p>
            <a:pPr algn="ctr"/>
            <a:r>
              <a:rPr lang="fi-FI" sz="1600" b="1" i="1" spc="100" dirty="0"/>
              <a:t>Joulukuun ajan metsän eläinystäväni toimittavat teille joka päiväkoti- / eskaripäivä yhden viestin – saatte avata ja lukea niitä vuorotellen.</a:t>
            </a:r>
          </a:p>
          <a:p>
            <a:pPr algn="ctr"/>
            <a:endParaRPr lang="fi-FI" sz="1600" b="1" i="1" spc="100" dirty="0"/>
          </a:p>
          <a:p>
            <a:pPr algn="ctr"/>
            <a:r>
              <a:rPr lang="fi-FI" sz="1600" b="1" i="1" spc="100" dirty="0"/>
              <a:t>Pussista / rasiasta (tms.) löydätte jokaisen oman nimen, arpokaa vuorot yksi kerrallaan.</a:t>
            </a:r>
          </a:p>
          <a:p>
            <a:pPr algn="ctr"/>
            <a:endParaRPr lang="fi-FI" sz="1600" b="1" i="1" spc="100" dirty="0"/>
          </a:p>
          <a:p>
            <a:pPr algn="ctr"/>
            <a:r>
              <a:rPr lang="fi-FI" sz="1600" b="1" i="1" spc="100" dirty="0"/>
              <a:t>Pussia vartioi hyvä ystäväni Tonttu-Hiljainen. Hän on hyvä kuuntelija, joten voitte kertoa hänelle myös omia mukavia, tai muuten vain tärkeitä, asioitanne.</a:t>
            </a:r>
          </a:p>
          <a:p>
            <a:pPr algn="ctr"/>
            <a:endParaRPr lang="fi-FI" sz="1600" b="1" i="1" spc="100" dirty="0"/>
          </a:p>
          <a:p>
            <a:pPr algn="ctr"/>
            <a:r>
              <a:rPr lang="fi-FI" sz="1600" b="1" i="1" spc="100" dirty="0"/>
              <a:t>Tip-</a:t>
            </a:r>
            <a:r>
              <a:rPr lang="fi-FI" sz="1600" b="1" i="1" spc="100" dirty="0" err="1"/>
              <a:t>tap</a:t>
            </a:r>
            <a:r>
              <a:rPr lang="fi-FI" sz="1600" b="1" i="1" spc="100" dirty="0"/>
              <a:t>, tip-</a:t>
            </a:r>
            <a:r>
              <a:rPr lang="fi-FI" sz="1600" b="1" i="1" spc="100" dirty="0" err="1"/>
              <a:t>tap</a:t>
            </a:r>
            <a:endParaRPr lang="fi-FI" sz="1600" b="1" i="1" spc="100" dirty="0"/>
          </a:p>
          <a:p>
            <a:pPr algn="ctr"/>
            <a:r>
              <a:rPr lang="fi-FI" sz="1600" b="1" i="1" spc="100" dirty="0"/>
              <a:t>teille toivottaa:</a:t>
            </a:r>
          </a:p>
          <a:p>
            <a:pPr algn="ctr"/>
            <a:endParaRPr lang="fi-FI" sz="1600" b="1" i="1" spc="100" dirty="0"/>
          </a:p>
          <a:p>
            <a:pPr algn="ctr"/>
            <a:r>
              <a:rPr lang="fi-FI" sz="1600" b="1" i="1" spc="100" dirty="0"/>
              <a:t>(lisää tähän nimi)</a:t>
            </a:r>
            <a:endParaRPr lang="fi-FI" sz="1600" i="1" spc="100" dirty="0"/>
          </a:p>
        </p:txBody>
      </p:sp>
      <p:sp>
        <p:nvSpPr>
          <p:cNvPr id="3" name="Tekstiruutu 2">
            <a:extLst>
              <a:ext uri="{FF2B5EF4-FFF2-40B4-BE49-F238E27FC236}">
                <a16:creationId xmlns:a16="http://schemas.microsoft.com/office/drawing/2014/main" id="{C59E4A95-7211-FA3C-6BAC-85F8FC5183F5}"/>
              </a:ext>
            </a:extLst>
          </p:cNvPr>
          <p:cNvSpPr txBox="1"/>
          <p:nvPr/>
        </p:nvSpPr>
        <p:spPr>
          <a:xfrm>
            <a:off x="4712861" y="8136092"/>
            <a:ext cx="1147290" cy="646331"/>
          </a:xfrm>
          <a:prstGeom prst="rect">
            <a:avLst/>
          </a:prstGeom>
          <a:noFill/>
        </p:spPr>
        <p:txBody>
          <a:bodyPr wrap="square" rtlCol="0">
            <a:spAutoFit/>
          </a:bodyPr>
          <a:lstStyle/>
          <a:p>
            <a:pPr algn="ctr"/>
            <a:r>
              <a:rPr lang="fi-FI" sz="1200" b="1" spc="100" dirty="0">
                <a:solidFill>
                  <a:srgbClr val="C00000"/>
                </a:solidFill>
              </a:rPr>
              <a:t>ERITYISEN TÄRKEÄ VIESTI!</a:t>
            </a:r>
          </a:p>
        </p:txBody>
      </p:sp>
    </p:spTree>
    <p:extLst>
      <p:ext uri="{BB962C8B-B14F-4D97-AF65-F5344CB8AC3E}">
        <p14:creationId xmlns:p14="http://schemas.microsoft.com/office/powerpoint/2010/main" val="2248594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CCB23BFA-1870-8C63-5B10-DCE37AC874FF}"/>
              </a:ext>
            </a:extLst>
          </p:cNvPr>
          <p:cNvSpPr txBox="1"/>
          <p:nvPr/>
        </p:nvSpPr>
        <p:spPr>
          <a:xfrm>
            <a:off x="1374483" y="877486"/>
            <a:ext cx="2327761" cy="2862322"/>
          </a:xfrm>
          <a:prstGeom prst="rect">
            <a:avLst/>
          </a:prstGeom>
          <a:noFill/>
        </p:spPr>
        <p:txBody>
          <a:bodyPr wrap="square" rtlCol="0">
            <a:spAutoFit/>
          </a:bodyPr>
          <a:lstStyle/>
          <a:p>
            <a:pPr algn="ctr"/>
            <a:r>
              <a:rPr lang="fi-FI" sz="1200" b="1" spc="100" dirty="0"/>
              <a:t>Hip ja hei!</a:t>
            </a:r>
          </a:p>
          <a:p>
            <a:pPr algn="ctr"/>
            <a:r>
              <a:rPr lang="fi-FI" sz="1200" b="1" spc="100" dirty="0"/>
              <a:t>Ryhmätyössä on voimaa!</a:t>
            </a:r>
          </a:p>
          <a:p>
            <a:pPr algn="ctr"/>
            <a:endParaRPr lang="fi-FI" sz="1200" spc="100" dirty="0"/>
          </a:p>
          <a:p>
            <a:pPr algn="ctr"/>
            <a:r>
              <a:rPr lang="fi-FI" sz="1200" spc="100" dirty="0"/>
              <a:t>Joulukuun alun iloksi tehdään ryhmän yhteinen kuusi. Jokaisen ryhmän jäsenen osuus on todella tärkeä, että kuusi saadaan kokonaiseksi. Jokainen ryhmän jäsen saa koristella oman osan. Valmiit osat kootaan mallin mukaisesti isoksi yhteiseksi kuuseksi. </a:t>
            </a:r>
          </a:p>
          <a:p>
            <a:pPr algn="ctr"/>
            <a:endParaRPr lang="fi-FI" sz="1200" spc="100" dirty="0"/>
          </a:p>
          <a:p>
            <a:pPr algn="ctr"/>
            <a:r>
              <a:rPr lang="fi-FI" sz="1200" spc="100" dirty="0"/>
              <a:t>Onnistuisikohan tämä teiltä?</a:t>
            </a:r>
          </a:p>
        </p:txBody>
      </p:sp>
      <p:sp>
        <p:nvSpPr>
          <p:cNvPr id="8" name="Tekstiruutu 7">
            <a:extLst>
              <a:ext uri="{FF2B5EF4-FFF2-40B4-BE49-F238E27FC236}">
                <a16:creationId xmlns:a16="http://schemas.microsoft.com/office/drawing/2014/main" id="{4435B0E8-FEBE-5496-FBE8-84EEAC1DEBDE}"/>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a:t>
            </a:r>
          </a:p>
        </p:txBody>
      </p:sp>
      <p:sp>
        <p:nvSpPr>
          <p:cNvPr id="9" name="Tekstiruutu 8">
            <a:extLst>
              <a:ext uri="{FF2B5EF4-FFF2-40B4-BE49-F238E27FC236}">
                <a16:creationId xmlns:a16="http://schemas.microsoft.com/office/drawing/2014/main" id="{D6D16555-2FBA-2996-8081-0072C9C5CB30}"/>
              </a:ext>
            </a:extLst>
          </p:cNvPr>
          <p:cNvSpPr txBox="1"/>
          <p:nvPr/>
        </p:nvSpPr>
        <p:spPr>
          <a:xfrm>
            <a:off x="1307113" y="6113343"/>
            <a:ext cx="2771041" cy="3046988"/>
          </a:xfrm>
          <a:prstGeom prst="rect">
            <a:avLst/>
          </a:prstGeom>
          <a:noFill/>
        </p:spPr>
        <p:txBody>
          <a:bodyPr wrap="square" rtlCol="0">
            <a:spAutoFit/>
          </a:bodyPr>
          <a:lstStyle/>
          <a:p>
            <a:pPr algn="ctr"/>
            <a:r>
              <a:rPr lang="fi-FI" sz="1200" b="1" spc="100" dirty="0"/>
              <a:t>Hei! </a:t>
            </a:r>
          </a:p>
          <a:p>
            <a:pPr algn="ctr"/>
            <a:r>
              <a:rPr lang="fi-FI" sz="1200" b="1" spc="100" dirty="0"/>
              <a:t>Tiesitkö, että sinä olet hyvä </a:t>
            </a:r>
          </a:p>
          <a:p>
            <a:pPr algn="ctr"/>
            <a:r>
              <a:rPr lang="fi-FI" sz="1200" b="1" spc="100" dirty="0"/>
              <a:t>juuri tuollaisena kuin olet?</a:t>
            </a:r>
          </a:p>
          <a:p>
            <a:pPr algn="ctr"/>
            <a:endParaRPr lang="fi-FI" sz="1200" spc="100" dirty="0"/>
          </a:p>
          <a:p>
            <a:pPr algn="ctr"/>
            <a:r>
              <a:rPr lang="fi-FI" sz="1200" spc="100" dirty="0"/>
              <a:t>Ihan jokainen ansaitsee tulla huomatuksi ja arvostetuksi sellaisena kuin on. Mikä olisikaan parempi aihe juhlittavaksi?</a:t>
            </a:r>
          </a:p>
          <a:p>
            <a:pPr algn="ctr"/>
            <a:endParaRPr lang="fi-FI" sz="1200" spc="100" dirty="0"/>
          </a:p>
          <a:p>
            <a:pPr algn="ctr"/>
            <a:r>
              <a:rPr lang="fi-FI" sz="1200" spc="100" dirty="0"/>
              <a:t>Tänään kaikki saavat tehdä olen hyvä tai olet hyvä –sankarimitalin. Voit itse valita teetkö itsellesi tai jollekin toiselle – vai vaikkapa useamman.</a:t>
            </a:r>
          </a:p>
          <a:p>
            <a:pPr algn="ctr"/>
            <a:r>
              <a:rPr lang="fi-FI" sz="1200" spc="100" dirty="0"/>
              <a:t>Voit käyttää valmiita mitalipohjia tai suunnitella ihan omanlaisen.</a:t>
            </a:r>
          </a:p>
        </p:txBody>
      </p:sp>
      <p:sp>
        <p:nvSpPr>
          <p:cNvPr id="10" name="Tekstiruutu 9">
            <a:extLst>
              <a:ext uri="{FF2B5EF4-FFF2-40B4-BE49-F238E27FC236}">
                <a16:creationId xmlns:a16="http://schemas.microsoft.com/office/drawing/2014/main" id="{DF3517AE-65F0-91CC-4FBC-A25994885239}"/>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2</a:t>
            </a:r>
          </a:p>
        </p:txBody>
      </p:sp>
    </p:spTree>
    <p:extLst>
      <p:ext uri="{BB962C8B-B14F-4D97-AF65-F5344CB8AC3E}">
        <p14:creationId xmlns:p14="http://schemas.microsoft.com/office/powerpoint/2010/main" val="407420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kstiruutu 18">
            <a:extLst>
              <a:ext uri="{FF2B5EF4-FFF2-40B4-BE49-F238E27FC236}">
                <a16:creationId xmlns:a16="http://schemas.microsoft.com/office/drawing/2014/main" id="{3F675064-9B7E-0D93-59EF-86A2EAD82AB1}"/>
              </a:ext>
            </a:extLst>
          </p:cNvPr>
          <p:cNvSpPr txBox="1"/>
          <p:nvPr/>
        </p:nvSpPr>
        <p:spPr>
          <a:xfrm>
            <a:off x="1185279" y="1500779"/>
            <a:ext cx="4296461" cy="3600986"/>
          </a:xfrm>
          <a:prstGeom prst="rect">
            <a:avLst/>
          </a:prstGeom>
          <a:noFill/>
        </p:spPr>
        <p:txBody>
          <a:bodyPr wrap="square" rtlCol="0">
            <a:spAutoFit/>
          </a:bodyPr>
          <a:lstStyle/>
          <a:p>
            <a:pPr algn="ctr"/>
            <a:r>
              <a:rPr lang="fi-FI" sz="1200" b="1" spc="100" dirty="0"/>
              <a:t>Tiesitkö, että joulukuun 6. päivänä vietetään </a:t>
            </a:r>
          </a:p>
          <a:p>
            <a:pPr algn="ctr"/>
            <a:r>
              <a:rPr lang="fi-FI" sz="1200" b="1" spc="100" dirty="0"/>
              <a:t>Suomen syntymäpäivää eli Itsenäisyyspäivää?</a:t>
            </a:r>
          </a:p>
          <a:p>
            <a:pPr algn="ctr"/>
            <a:endParaRPr lang="fi-FI" sz="1200" spc="100" dirty="0"/>
          </a:p>
          <a:p>
            <a:pPr algn="ctr"/>
            <a:r>
              <a:rPr lang="fi-FI" sz="1200" spc="100" dirty="0"/>
              <a:t>Itsenäisyyspäivä on meille suomalaisille tärkeä juhla, koska se tarkoittaa sitä, että me voimme itse päättää oman maamme asioista. Siinäpä onkin paljon aihetta iloon ja </a:t>
            </a:r>
            <a:r>
              <a:rPr lang="fi-FI" sz="1200" b="1" spc="100" dirty="0"/>
              <a:t>kiitollisuuteen</a:t>
            </a:r>
            <a:r>
              <a:rPr lang="fi-FI" sz="1200" spc="100" dirty="0"/>
              <a:t>.</a:t>
            </a:r>
          </a:p>
          <a:p>
            <a:pPr algn="ctr"/>
            <a:endParaRPr lang="fi-FI" sz="1200" spc="100" dirty="0"/>
          </a:p>
          <a:p>
            <a:pPr algn="ctr"/>
            <a:r>
              <a:rPr lang="fi-FI" sz="1200" spc="100" dirty="0"/>
              <a:t>Suomen omaa kansallislippua kutsutaan siniristilipuksi.</a:t>
            </a:r>
          </a:p>
          <a:p>
            <a:pPr algn="ctr"/>
            <a:r>
              <a:rPr lang="fi-FI" sz="1200" spc="100" dirty="0"/>
              <a:t>Suomen lippu on yksi Suomen kansallissymboleista.</a:t>
            </a:r>
          </a:p>
          <a:p>
            <a:pPr algn="ctr"/>
            <a:endParaRPr lang="fi-FI" sz="1200" spc="100" dirty="0"/>
          </a:p>
          <a:p>
            <a:pPr algn="ctr"/>
            <a:r>
              <a:rPr lang="fi-FI" sz="1200" spc="100" dirty="0"/>
              <a:t>Muihin Suomen kansallissymboleihin voi tutustua vaikkapa QR-koodien kautta.</a:t>
            </a:r>
          </a:p>
          <a:p>
            <a:pPr algn="ctr"/>
            <a:endParaRPr lang="fi-FI" sz="1200" spc="100" dirty="0"/>
          </a:p>
          <a:p>
            <a:pPr algn="ctr"/>
            <a:r>
              <a:rPr lang="fi-FI" sz="1200" spc="100" dirty="0"/>
              <a:t>Suomen (tulevan) syntymäpäivän kunniaksi, voimme tehdä jotakin, jolla voimme osoittaa olevamme iloisia ja kiitollisia omasta maastamme.</a:t>
            </a:r>
          </a:p>
          <a:p>
            <a:pPr algn="ctr"/>
            <a:endParaRPr lang="fi-FI" sz="1200" spc="100" dirty="0"/>
          </a:p>
          <a:p>
            <a:pPr algn="ctr"/>
            <a:r>
              <a:rPr lang="fi-FI" sz="1200" spc="100" dirty="0"/>
              <a:t>Arvaatko, mikä se voisi olla?</a:t>
            </a:r>
          </a:p>
        </p:txBody>
      </p:sp>
      <p:pic>
        <p:nvPicPr>
          <p:cNvPr id="20" name="Kuva 19">
            <a:extLst>
              <a:ext uri="{FF2B5EF4-FFF2-40B4-BE49-F238E27FC236}">
                <a16:creationId xmlns:a16="http://schemas.microsoft.com/office/drawing/2014/main" id="{86B07A44-F3DB-64AD-A646-734B383609F2}"/>
              </a:ext>
            </a:extLst>
          </p:cNvPr>
          <p:cNvPicPr>
            <a:picLocks noChangeAspect="1"/>
          </p:cNvPicPr>
          <p:nvPr/>
        </p:nvPicPr>
        <p:blipFill>
          <a:blip r:embed="rId3"/>
          <a:stretch>
            <a:fillRect/>
          </a:stretch>
        </p:blipFill>
        <p:spPr>
          <a:xfrm>
            <a:off x="1185279" y="6466958"/>
            <a:ext cx="998363" cy="998363"/>
          </a:xfrm>
          <a:prstGeom prst="rect">
            <a:avLst/>
          </a:prstGeom>
        </p:spPr>
      </p:pic>
      <p:sp>
        <p:nvSpPr>
          <p:cNvPr id="25" name="Tekstiruutu 24">
            <a:extLst>
              <a:ext uri="{FF2B5EF4-FFF2-40B4-BE49-F238E27FC236}">
                <a16:creationId xmlns:a16="http://schemas.microsoft.com/office/drawing/2014/main" id="{93397E10-FB30-5D15-B35E-27B955BABACC}"/>
              </a:ext>
            </a:extLst>
          </p:cNvPr>
          <p:cNvSpPr txBox="1"/>
          <p:nvPr/>
        </p:nvSpPr>
        <p:spPr>
          <a:xfrm>
            <a:off x="883321" y="7465321"/>
            <a:ext cx="1602277" cy="246221"/>
          </a:xfrm>
          <a:prstGeom prst="rect">
            <a:avLst/>
          </a:prstGeom>
          <a:noFill/>
        </p:spPr>
        <p:txBody>
          <a:bodyPr wrap="square" rtlCol="0">
            <a:spAutoFit/>
          </a:bodyPr>
          <a:lstStyle/>
          <a:p>
            <a:pPr algn="ctr"/>
            <a:r>
              <a:rPr lang="fi-FI" sz="1000" dirty="0"/>
              <a:t>Suomen kansallislippu</a:t>
            </a:r>
          </a:p>
        </p:txBody>
      </p:sp>
      <p:pic>
        <p:nvPicPr>
          <p:cNvPr id="26" name="Kuva 25">
            <a:extLst>
              <a:ext uri="{FF2B5EF4-FFF2-40B4-BE49-F238E27FC236}">
                <a16:creationId xmlns:a16="http://schemas.microsoft.com/office/drawing/2014/main" id="{D0B69765-8098-EEFA-387A-A39D73205595}"/>
              </a:ext>
            </a:extLst>
          </p:cNvPr>
          <p:cNvPicPr>
            <a:picLocks noChangeAspect="1"/>
          </p:cNvPicPr>
          <p:nvPr/>
        </p:nvPicPr>
        <p:blipFill>
          <a:blip r:embed="rId4"/>
          <a:stretch>
            <a:fillRect/>
          </a:stretch>
        </p:blipFill>
        <p:spPr>
          <a:xfrm>
            <a:off x="2929818" y="6466958"/>
            <a:ext cx="998363" cy="998363"/>
          </a:xfrm>
          <a:prstGeom prst="rect">
            <a:avLst/>
          </a:prstGeom>
        </p:spPr>
      </p:pic>
      <p:sp>
        <p:nvSpPr>
          <p:cNvPr id="31" name="Tekstiruutu 30">
            <a:extLst>
              <a:ext uri="{FF2B5EF4-FFF2-40B4-BE49-F238E27FC236}">
                <a16:creationId xmlns:a16="http://schemas.microsoft.com/office/drawing/2014/main" id="{1C9D5358-A50C-F2AE-D4CE-D11AF154C775}"/>
              </a:ext>
            </a:extLst>
          </p:cNvPr>
          <p:cNvSpPr txBox="1"/>
          <p:nvPr/>
        </p:nvSpPr>
        <p:spPr>
          <a:xfrm>
            <a:off x="2718277" y="7465321"/>
            <a:ext cx="1427186" cy="246221"/>
          </a:xfrm>
          <a:prstGeom prst="rect">
            <a:avLst/>
          </a:prstGeom>
          <a:noFill/>
        </p:spPr>
        <p:txBody>
          <a:bodyPr wrap="square" rtlCol="0">
            <a:spAutoFit/>
          </a:bodyPr>
          <a:lstStyle/>
          <a:p>
            <a:pPr algn="ctr"/>
            <a:r>
              <a:rPr lang="fi-FI" sz="1000" dirty="0"/>
              <a:t>Suomen kansalliseläin</a:t>
            </a:r>
          </a:p>
        </p:txBody>
      </p:sp>
      <p:pic>
        <p:nvPicPr>
          <p:cNvPr id="32" name="Kuva 31">
            <a:extLst>
              <a:ext uri="{FF2B5EF4-FFF2-40B4-BE49-F238E27FC236}">
                <a16:creationId xmlns:a16="http://schemas.microsoft.com/office/drawing/2014/main" id="{6BAF2BBC-486E-9CC1-809B-16B9A6B69CF2}"/>
              </a:ext>
            </a:extLst>
          </p:cNvPr>
          <p:cNvPicPr>
            <a:picLocks noChangeAspect="1"/>
          </p:cNvPicPr>
          <p:nvPr/>
        </p:nvPicPr>
        <p:blipFill>
          <a:blip r:embed="rId5"/>
          <a:stretch>
            <a:fillRect/>
          </a:stretch>
        </p:blipFill>
        <p:spPr>
          <a:xfrm>
            <a:off x="4674358" y="6466958"/>
            <a:ext cx="998363" cy="998363"/>
          </a:xfrm>
          <a:prstGeom prst="rect">
            <a:avLst/>
          </a:prstGeom>
        </p:spPr>
      </p:pic>
      <p:sp>
        <p:nvSpPr>
          <p:cNvPr id="33" name="Tekstiruutu 32">
            <a:extLst>
              <a:ext uri="{FF2B5EF4-FFF2-40B4-BE49-F238E27FC236}">
                <a16:creationId xmlns:a16="http://schemas.microsoft.com/office/drawing/2014/main" id="{E41B0DE7-193E-0CC6-BB03-13297FBB3AE9}"/>
              </a:ext>
            </a:extLst>
          </p:cNvPr>
          <p:cNvSpPr txBox="1"/>
          <p:nvPr/>
        </p:nvSpPr>
        <p:spPr>
          <a:xfrm>
            <a:off x="4372402" y="7465320"/>
            <a:ext cx="1602277" cy="246221"/>
          </a:xfrm>
          <a:prstGeom prst="rect">
            <a:avLst/>
          </a:prstGeom>
          <a:noFill/>
        </p:spPr>
        <p:txBody>
          <a:bodyPr wrap="square" rtlCol="0">
            <a:spAutoFit/>
          </a:bodyPr>
          <a:lstStyle/>
          <a:p>
            <a:pPr algn="ctr"/>
            <a:r>
              <a:rPr lang="fi-FI" sz="1000" dirty="0"/>
              <a:t>Suomen kansallispuu</a:t>
            </a:r>
          </a:p>
        </p:txBody>
      </p:sp>
      <p:pic>
        <p:nvPicPr>
          <p:cNvPr id="34" name="Kuva 33">
            <a:extLst>
              <a:ext uri="{FF2B5EF4-FFF2-40B4-BE49-F238E27FC236}">
                <a16:creationId xmlns:a16="http://schemas.microsoft.com/office/drawing/2014/main" id="{1332128B-52E6-58F2-245E-EBF52D30FB82}"/>
              </a:ext>
            </a:extLst>
          </p:cNvPr>
          <p:cNvPicPr>
            <a:picLocks noChangeAspect="1"/>
          </p:cNvPicPr>
          <p:nvPr/>
        </p:nvPicPr>
        <p:blipFill>
          <a:blip r:embed="rId6"/>
          <a:stretch>
            <a:fillRect/>
          </a:stretch>
        </p:blipFill>
        <p:spPr>
          <a:xfrm>
            <a:off x="1185279" y="7886152"/>
            <a:ext cx="1004959" cy="1004959"/>
          </a:xfrm>
          <a:prstGeom prst="rect">
            <a:avLst/>
          </a:prstGeom>
        </p:spPr>
      </p:pic>
      <p:sp>
        <p:nvSpPr>
          <p:cNvPr id="35" name="Tekstiruutu 34">
            <a:extLst>
              <a:ext uri="{FF2B5EF4-FFF2-40B4-BE49-F238E27FC236}">
                <a16:creationId xmlns:a16="http://schemas.microsoft.com/office/drawing/2014/main" id="{FC619811-A836-A34F-5EB3-6DCC9C9C447C}"/>
              </a:ext>
            </a:extLst>
          </p:cNvPr>
          <p:cNvSpPr txBox="1"/>
          <p:nvPr/>
        </p:nvSpPr>
        <p:spPr>
          <a:xfrm>
            <a:off x="970866" y="8891111"/>
            <a:ext cx="1427186" cy="246221"/>
          </a:xfrm>
          <a:prstGeom prst="rect">
            <a:avLst/>
          </a:prstGeom>
          <a:noFill/>
        </p:spPr>
        <p:txBody>
          <a:bodyPr wrap="square" rtlCol="0">
            <a:spAutoFit/>
          </a:bodyPr>
          <a:lstStyle/>
          <a:p>
            <a:pPr algn="ctr"/>
            <a:r>
              <a:rPr lang="fi-FI" sz="1000" dirty="0"/>
              <a:t>Suomen kansalliskukka</a:t>
            </a:r>
          </a:p>
        </p:txBody>
      </p:sp>
      <p:pic>
        <p:nvPicPr>
          <p:cNvPr id="36" name="Picture 2">
            <a:extLst>
              <a:ext uri="{FF2B5EF4-FFF2-40B4-BE49-F238E27FC236}">
                <a16:creationId xmlns:a16="http://schemas.microsoft.com/office/drawing/2014/main" id="{7C6C6244-1637-3C68-005A-240A8ED9DB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9818" y="7886152"/>
            <a:ext cx="1004959" cy="1004959"/>
          </a:xfrm>
          <a:prstGeom prst="rect">
            <a:avLst/>
          </a:prstGeom>
          <a:noFill/>
          <a:extLst>
            <a:ext uri="{909E8E84-426E-40DD-AFC4-6F175D3DCCD1}">
              <a14:hiddenFill xmlns:a14="http://schemas.microsoft.com/office/drawing/2010/main">
                <a:solidFill>
                  <a:srgbClr val="FFFFFF"/>
                </a:solidFill>
              </a14:hiddenFill>
            </a:ext>
          </a:extLst>
        </p:spPr>
      </p:pic>
      <p:sp>
        <p:nvSpPr>
          <p:cNvPr id="37" name="Tekstiruutu 36">
            <a:extLst>
              <a:ext uri="{FF2B5EF4-FFF2-40B4-BE49-F238E27FC236}">
                <a16:creationId xmlns:a16="http://schemas.microsoft.com/office/drawing/2014/main" id="{4387D4E8-679B-F6F8-1F83-89984AB78EF3}"/>
              </a:ext>
            </a:extLst>
          </p:cNvPr>
          <p:cNvSpPr txBox="1"/>
          <p:nvPr/>
        </p:nvSpPr>
        <p:spPr>
          <a:xfrm>
            <a:off x="2701647" y="8891111"/>
            <a:ext cx="1443816" cy="246221"/>
          </a:xfrm>
          <a:prstGeom prst="rect">
            <a:avLst/>
          </a:prstGeom>
          <a:noFill/>
        </p:spPr>
        <p:txBody>
          <a:bodyPr wrap="square" rtlCol="0">
            <a:spAutoFit/>
          </a:bodyPr>
          <a:lstStyle/>
          <a:p>
            <a:pPr algn="ctr"/>
            <a:r>
              <a:rPr lang="fi-FI" sz="1000" dirty="0"/>
              <a:t>Suomen kansallissoitin</a:t>
            </a:r>
          </a:p>
        </p:txBody>
      </p:sp>
      <p:pic>
        <p:nvPicPr>
          <p:cNvPr id="38" name="Kuva 37" descr="Kuva, joka sisältää kohteen kuvio, neliö, taide, muotoilu&#10;&#10;Kuvaus luotu automaattisesti">
            <a:extLst>
              <a:ext uri="{FF2B5EF4-FFF2-40B4-BE49-F238E27FC236}">
                <a16:creationId xmlns:a16="http://schemas.microsoft.com/office/drawing/2014/main" id="{FDC7C595-4AC3-4632-59AB-EBADB261FEA6}"/>
              </a:ext>
            </a:extLst>
          </p:cNvPr>
          <p:cNvPicPr>
            <a:picLocks noChangeAspect="1"/>
          </p:cNvPicPr>
          <p:nvPr/>
        </p:nvPicPr>
        <p:blipFill>
          <a:blip r:embed="rId8"/>
          <a:stretch>
            <a:fillRect/>
          </a:stretch>
        </p:blipFill>
        <p:spPr>
          <a:xfrm>
            <a:off x="4674357" y="7886151"/>
            <a:ext cx="1004959" cy="1004959"/>
          </a:xfrm>
          <a:prstGeom prst="rect">
            <a:avLst/>
          </a:prstGeom>
        </p:spPr>
      </p:pic>
      <p:sp>
        <p:nvSpPr>
          <p:cNvPr id="39" name="Tekstiruutu 38">
            <a:extLst>
              <a:ext uri="{FF2B5EF4-FFF2-40B4-BE49-F238E27FC236}">
                <a16:creationId xmlns:a16="http://schemas.microsoft.com/office/drawing/2014/main" id="{D6F642B7-FEA4-3702-7F49-38F6D7E75ED6}"/>
              </a:ext>
            </a:extLst>
          </p:cNvPr>
          <p:cNvSpPr txBox="1"/>
          <p:nvPr/>
        </p:nvSpPr>
        <p:spPr>
          <a:xfrm>
            <a:off x="4487178" y="8885973"/>
            <a:ext cx="1372722" cy="251359"/>
          </a:xfrm>
          <a:prstGeom prst="rect">
            <a:avLst/>
          </a:prstGeom>
          <a:noFill/>
        </p:spPr>
        <p:txBody>
          <a:bodyPr wrap="square" rtlCol="0">
            <a:spAutoFit/>
          </a:bodyPr>
          <a:lstStyle/>
          <a:p>
            <a:pPr algn="ctr"/>
            <a:r>
              <a:rPr lang="fi-FI" sz="1000" dirty="0"/>
              <a:t>Suomen kansallislaulu</a:t>
            </a:r>
          </a:p>
        </p:txBody>
      </p:sp>
      <p:sp>
        <p:nvSpPr>
          <p:cNvPr id="40" name="Tekstiruutu 39">
            <a:extLst>
              <a:ext uri="{FF2B5EF4-FFF2-40B4-BE49-F238E27FC236}">
                <a16:creationId xmlns:a16="http://schemas.microsoft.com/office/drawing/2014/main" id="{1D9E2924-8C74-B8EF-58D6-29B7720721EC}"/>
              </a:ext>
            </a:extLst>
          </p:cNvPr>
          <p:cNvSpPr txBox="1"/>
          <p:nvPr/>
        </p:nvSpPr>
        <p:spPr>
          <a:xfrm>
            <a:off x="869049" y="964155"/>
            <a:ext cx="632460" cy="400110"/>
          </a:xfrm>
          <a:prstGeom prst="rect">
            <a:avLst/>
          </a:prstGeom>
          <a:noFill/>
        </p:spPr>
        <p:txBody>
          <a:bodyPr wrap="square" rtlCol="0">
            <a:spAutoFit/>
          </a:bodyPr>
          <a:lstStyle/>
          <a:p>
            <a:pPr algn="ctr"/>
            <a:r>
              <a:rPr lang="fi-FI" sz="2000" b="1" dirty="0"/>
              <a:t>3</a:t>
            </a:r>
          </a:p>
        </p:txBody>
      </p:sp>
    </p:spTree>
    <p:extLst>
      <p:ext uri="{BB962C8B-B14F-4D97-AF65-F5344CB8AC3E}">
        <p14:creationId xmlns:p14="http://schemas.microsoft.com/office/powerpoint/2010/main" val="473747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61318014-7367-2CC4-A252-9605D696E2D7}"/>
              </a:ext>
            </a:extLst>
          </p:cNvPr>
          <p:cNvSpPr txBox="1"/>
          <p:nvPr/>
        </p:nvSpPr>
        <p:spPr>
          <a:xfrm>
            <a:off x="1307113" y="937968"/>
            <a:ext cx="2964636" cy="3416320"/>
          </a:xfrm>
          <a:prstGeom prst="rect">
            <a:avLst/>
          </a:prstGeom>
          <a:noFill/>
        </p:spPr>
        <p:txBody>
          <a:bodyPr wrap="square" rtlCol="0">
            <a:spAutoFit/>
          </a:bodyPr>
          <a:lstStyle/>
          <a:p>
            <a:pPr algn="ctr"/>
            <a:r>
              <a:rPr lang="fi-FI" sz="1200" b="1" spc="100" dirty="0"/>
              <a:t>Hienoa, </a:t>
            </a:r>
          </a:p>
          <a:p>
            <a:pPr algn="ctr"/>
            <a:r>
              <a:rPr lang="fi-FI" sz="1200" b="1" spc="100" dirty="0"/>
              <a:t>miten innokkaasti olette mukana joulun / uusien vihjeiden ja tehtävien odotuksessa!</a:t>
            </a:r>
          </a:p>
          <a:p>
            <a:pPr algn="ctr"/>
            <a:endParaRPr lang="fi-FI" sz="1200" spc="100" dirty="0"/>
          </a:p>
          <a:p>
            <a:pPr algn="ctr"/>
            <a:r>
              <a:rPr lang="fi-FI" sz="1200" spc="100" dirty="0"/>
              <a:t>Tänään leikitään innostusta etsiviä salapoliiseja. Tätä leikkiä voi leikkiä esimerkiksi parin kanssa.</a:t>
            </a:r>
          </a:p>
          <a:p>
            <a:pPr marL="171450" indent="-171450" algn="ctr">
              <a:buFont typeface="Arial" panose="020B0604020202020204" pitchFamily="34" charset="0"/>
              <a:buChar char="•"/>
            </a:pPr>
            <a:r>
              <a:rPr lang="fi-FI" sz="1200" spc="100" dirty="0"/>
              <a:t>Keksikää itsellenne salapoliisinimet</a:t>
            </a:r>
          </a:p>
          <a:p>
            <a:pPr marL="171450" indent="-171450" algn="ctr">
              <a:buFont typeface="Arial" panose="020B0604020202020204" pitchFamily="34" charset="0"/>
              <a:buChar char="•"/>
            </a:pPr>
            <a:r>
              <a:rPr lang="fi-FI" sz="1200" spc="100" dirty="0"/>
              <a:t>Tehkää / ottakaa suurennuslasin näköiset innostuskurkistimet ja lähtekää etsimään sen avulla (esim. oman ryhmän käytössä olevista tiloista) jokin asia, joka saa sinut sanomaan: ”WAU!”. </a:t>
            </a:r>
          </a:p>
          <a:p>
            <a:pPr marL="171450" indent="-171450" algn="ctr">
              <a:buFont typeface="Arial" panose="020B0604020202020204" pitchFamily="34" charset="0"/>
              <a:buChar char="•"/>
            </a:pPr>
            <a:r>
              <a:rPr lang="fi-FI" sz="1200" spc="100" dirty="0"/>
              <a:t>Tule kertomaan löytynyt asia (aikuiselle).</a:t>
            </a:r>
          </a:p>
        </p:txBody>
      </p:sp>
      <p:sp>
        <p:nvSpPr>
          <p:cNvPr id="7" name="Tekstiruutu 6">
            <a:extLst>
              <a:ext uri="{FF2B5EF4-FFF2-40B4-BE49-F238E27FC236}">
                <a16:creationId xmlns:a16="http://schemas.microsoft.com/office/drawing/2014/main" id="{8B0AA158-54B6-7517-8E31-6AA38E47BF72}"/>
              </a:ext>
            </a:extLst>
          </p:cNvPr>
          <p:cNvSpPr txBox="1"/>
          <p:nvPr/>
        </p:nvSpPr>
        <p:spPr>
          <a:xfrm>
            <a:off x="869051" y="677299"/>
            <a:ext cx="632460" cy="400110"/>
          </a:xfrm>
          <a:prstGeom prst="rect">
            <a:avLst/>
          </a:prstGeom>
          <a:noFill/>
        </p:spPr>
        <p:txBody>
          <a:bodyPr wrap="square" rtlCol="0">
            <a:spAutoFit/>
          </a:bodyPr>
          <a:lstStyle/>
          <a:p>
            <a:pPr algn="ctr"/>
            <a:r>
              <a:rPr lang="fi-FI" sz="2000" b="1" dirty="0"/>
              <a:t>4</a:t>
            </a:r>
          </a:p>
        </p:txBody>
      </p:sp>
      <p:sp>
        <p:nvSpPr>
          <p:cNvPr id="10" name="Tekstiruutu 9">
            <a:extLst>
              <a:ext uri="{FF2B5EF4-FFF2-40B4-BE49-F238E27FC236}">
                <a16:creationId xmlns:a16="http://schemas.microsoft.com/office/drawing/2014/main" id="{7D8F2940-9C96-5152-1C47-7778DA5E2B79}"/>
              </a:ext>
            </a:extLst>
          </p:cNvPr>
          <p:cNvSpPr txBox="1"/>
          <p:nvPr/>
        </p:nvSpPr>
        <p:spPr>
          <a:xfrm>
            <a:off x="1074931" y="6601148"/>
            <a:ext cx="3196817" cy="212365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100" normalizeH="0" noProof="0" dirty="0">
                <a:ln>
                  <a:noFill/>
                </a:ln>
                <a:solidFill>
                  <a:prstClr val="black"/>
                </a:solidFill>
                <a:effectLst/>
                <a:uLnTx/>
                <a:uFillTx/>
                <a:latin typeface="Calibri" panose="020F0502020204030204"/>
                <a:ea typeface="+mn-ea"/>
                <a:cs typeface="+mn-cs"/>
              </a:rPr>
              <a:t>Mikä olisikaan parempi </a:t>
            </a:r>
            <a:r>
              <a:rPr lang="fi-FI" sz="1200" b="1" spc="100" dirty="0">
                <a:solidFill>
                  <a:prstClr val="black"/>
                </a:solidFill>
                <a:latin typeface="Calibri" panose="020F0502020204030204"/>
              </a:rPr>
              <a:t>asia aloittaa päivän puuhat kuin ”Hip, hop vai hyppy” –jumpalla?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Jokainen halukas saa näyttää vuorollaan itselleen mieluisan jumppaliikkeen, jota muut sen jälkeen myös pääsevät kokeilemaan.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Jos haluat, voi keksiä liikkeelle myös jonkun nimen.</a:t>
            </a:r>
          </a:p>
        </p:txBody>
      </p:sp>
      <p:sp>
        <p:nvSpPr>
          <p:cNvPr id="11" name="Tekstiruutu 10">
            <a:extLst>
              <a:ext uri="{FF2B5EF4-FFF2-40B4-BE49-F238E27FC236}">
                <a16:creationId xmlns:a16="http://schemas.microsoft.com/office/drawing/2014/main" id="{E2D5B844-BBA2-236D-F4FE-DA6616A40472}"/>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5</a:t>
            </a:r>
          </a:p>
        </p:txBody>
      </p:sp>
    </p:spTree>
    <p:extLst>
      <p:ext uri="{BB962C8B-B14F-4D97-AF65-F5344CB8AC3E}">
        <p14:creationId xmlns:p14="http://schemas.microsoft.com/office/powerpoint/2010/main" val="3473251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163E8B75-FB4B-9781-F82E-5D60E33935C4}"/>
              </a:ext>
            </a:extLst>
          </p:cNvPr>
          <p:cNvSpPr txBox="1"/>
          <p:nvPr/>
        </p:nvSpPr>
        <p:spPr>
          <a:xfrm>
            <a:off x="1256445" y="930137"/>
            <a:ext cx="4345107"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100" normalizeH="0" noProof="0" dirty="0">
                <a:ln>
                  <a:noFill/>
                </a:ln>
                <a:solidFill>
                  <a:prstClr val="black"/>
                </a:solidFill>
                <a:effectLst/>
                <a:uLnTx/>
                <a:uFillTx/>
                <a:latin typeface="Calibri" panose="020F0502020204030204"/>
                <a:ea typeface="+mn-ea"/>
                <a:cs typeface="+mn-cs"/>
              </a:rPr>
              <a:t>Upeaa,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100" normalizeH="0" noProof="0" dirty="0">
                <a:ln>
                  <a:noFill/>
                </a:ln>
                <a:solidFill>
                  <a:prstClr val="black"/>
                </a:solidFill>
                <a:effectLst/>
                <a:uLnTx/>
                <a:uFillTx/>
                <a:latin typeface="Calibri" panose="020F0502020204030204"/>
                <a:ea typeface="+mn-ea"/>
                <a:cs typeface="+mn-cs"/>
              </a:rPr>
              <a:t>miten sinnikkäästi olettekaan viimeaikoina yhdessä harjoitelleet</a:t>
            </a: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 (esim. pukemista, lelujen siivoamista, kaveritaitoja tms.)!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1"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1" u="none" strike="noStrike" kern="1200" cap="none" spc="100" normalizeH="0" noProof="0" dirty="0">
                <a:ln>
                  <a:noFill/>
                </a:ln>
                <a:solidFill>
                  <a:prstClr val="black"/>
                </a:solidFill>
                <a:effectLst/>
                <a:uLnTx/>
                <a:uFillTx/>
                <a:latin typeface="Calibri" panose="020F0502020204030204"/>
                <a:ea typeface="+mn-ea"/>
                <a:cs typeface="+mn-cs"/>
              </a:rPr>
              <a:t>Tänään saatte seuraavanlaisen tehtävän: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1"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1" u="none" strike="noStrike" kern="1200" cap="none" spc="100" normalizeH="0" noProof="0" dirty="0">
                <a:ln>
                  <a:noFill/>
                </a:ln>
                <a:solidFill>
                  <a:prstClr val="black"/>
                </a:solidFill>
                <a:effectLst/>
                <a:uLnTx/>
                <a:uFillTx/>
                <a:latin typeface="Calibri" panose="020F0502020204030204"/>
                <a:ea typeface="+mn-ea"/>
                <a:cs typeface="+mn-cs"/>
              </a:rPr>
              <a:t>Aseta itsellesi jokin innostava / kannustava tavoite ja määrittele itsellesi etukortti-palkinto, mikä sinua odottaa, kun olet sinnikkäästi jaksanut harjoitella.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1"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1" u="none" strike="noStrike" kern="1200" cap="none" spc="100" normalizeH="0" noProof="0" dirty="0">
                <a:ln>
                  <a:noFill/>
                </a:ln>
                <a:solidFill>
                  <a:prstClr val="black"/>
                </a:solidFill>
                <a:effectLst/>
                <a:uLnTx/>
                <a:uFillTx/>
                <a:latin typeface="Calibri" panose="020F0502020204030204"/>
                <a:ea typeface="+mn-ea"/>
                <a:cs typeface="+mn-cs"/>
              </a:rPr>
              <a:t>”Harjoitus tekee mestarin ja sinnikkyys palkitaan!”</a:t>
            </a:r>
          </a:p>
        </p:txBody>
      </p:sp>
      <p:sp>
        <p:nvSpPr>
          <p:cNvPr id="6" name="Tekstiruutu 5">
            <a:extLst>
              <a:ext uri="{FF2B5EF4-FFF2-40B4-BE49-F238E27FC236}">
                <a16:creationId xmlns:a16="http://schemas.microsoft.com/office/drawing/2014/main" id="{F12EA406-46E4-911B-B0A8-B53012564851}"/>
              </a:ext>
            </a:extLst>
          </p:cNvPr>
          <p:cNvSpPr txBox="1"/>
          <p:nvPr/>
        </p:nvSpPr>
        <p:spPr>
          <a:xfrm>
            <a:off x="869051" y="677299"/>
            <a:ext cx="632460" cy="400110"/>
          </a:xfrm>
          <a:prstGeom prst="rect">
            <a:avLst/>
          </a:prstGeom>
          <a:noFill/>
        </p:spPr>
        <p:txBody>
          <a:bodyPr wrap="square" rtlCol="0">
            <a:spAutoFit/>
          </a:bodyPr>
          <a:lstStyle/>
          <a:p>
            <a:pPr algn="ctr"/>
            <a:r>
              <a:rPr lang="fi-FI" sz="2000" b="1" dirty="0"/>
              <a:t>6</a:t>
            </a:r>
          </a:p>
        </p:txBody>
      </p:sp>
      <p:sp>
        <p:nvSpPr>
          <p:cNvPr id="7" name="Tekstiruutu 6">
            <a:extLst>
              <a:ext uri="{FF2B5EF4-FFF2-40B4-BE49-F238E27FC236}">
                <a16:creationId xmlns:a16="http://schemas.microsoft.com/office/drawing/2014/main" id="{37ADFD09-B491-0DAE-8C3C-C1AB50242669}"/>
              </a:ext>
            </a:extLst>
          </p:cNvPr>
          <p:cNvSpPr txBox="1"/>
          <p:nvPr/>
        </p:nvSpPr>
        <p:spPr>
          <a:xfrm>
            <a:off x="968403" y="6824307"/>
            <a:ext cx="2642534" cy="138499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100" normalizeH="0" noProof="0" dirty="0">
                <a:ln>
                  <a:noFill/>
                </a:ln>
                <a:solidFill>
                  <a:prstClr val="black"/>
                </a:solidFill>
                <a:effectLst/>
                <a:uLnTx/>
                <a:uFillTx/>
                <a:latin typeface="Calibri" panose="020F0502020204030204"/>
                <a:ea typeface="+mn-ea"/>
                <a:cs typeface="+mn-cs"/>
              </a:rPr>
              <a:t>Mitä sinulle kuuluu?</a:t>
            </a:r>
            <a:endParaRPr lang="fi-FI" sz="1200" b="1"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Olet tärkeä! Siksi haluamme kuulla, mitä sinulle kuuluu.</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Haluatko kertoa vai kenties mieluummin näyttää kuvilla?</a:t>
            </a:r>
          </a:p>
        </p:txBody>
      </p:sp>
      <p:sp>
        <p:nvSpPr>
          <p:cNvPr id="8" name="Tekstiruutu 7">
            <a:extLst>
              <a:ext uri="{FF2B5EF4-FFF2-40B4-BE49-F238E27FC236}">
                <a16:creationId xmlns:a16="http://schemas.microsoft.com/office/drawing/2014/main" id="{489304F1-9FC2-BF0C-5584-BE46648A057C}"/>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7</a:t>
            </a:r>
          </a:p>
        </p:txBody>
      </p:sp>
    </p:spTree>
    <p:extLst>
      <p:ext uri="{BB962C8B-B14F-4D97-AF65-F5344CB8AC3E}">
        <p14:creationId xmlns:p14="http://schemas.microsoft.com/office/powerpoint/2010/main" val="402647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kstiruutu 10">
            <a:extLst>
              <a:ext uri="{FF2B5EF4-FFF2-40B4-BE49-F238E27FC236}">
                <a16:creationId xmlns:a16="http://schemas.microsoft.com/office/drawing/2014/main" id="{A46441D8-732D-3B77-268E-44E8A088D953}"/>
              </a:ext>
            </a:extLst>
          </p:cNvPr>
          <p:cNvSpPr txBox="1"/>
          <p:nvPr/>
        </p:nvSpPr>
        <p:spPr>
          <a:xfrm>
            <a:off x="1185281" y="971162"/>
            <a:ext cx="3097159" cy="2862322"/>
          </a:xfrm>
          <a:prstGeom prst="rect">
            <a:avLst/>
          </a:prstGeom>
          <a:noFill/>
        </p:spPr>
        <p:txBody>
          <a:bodyPr wrap="square" rtlCol="0">
            <a:spAutoFit/>
          </a:bodyPr>
          <a:lstStyle/>
          <a:p>
            <a:pPr algn="ctr"/>
            <a:r>
              <a:rPr lang="fi-FI" sz="1200" spc="100" dirty="0"/>
              <a:t>Onko sinulla joku ystävä,</a:t>
            </a:r>
          </a:p>
          <a:p>
            <a:pPr algn="ctr"/>
            <a:r>
              <a:rPr lang="fi-FI" sz="1200" spc="100" dirty="0"/>
              <a:t> jota haluaisit ilahduttaa? </a:t>
            </a:r>
          </a:p>
          <a:p>
            <a:pPr algn="ctr"/>
            <a:endParaRPr lang="fi-FI" sz="1200" spc="100" dirty="0"/>
          </a:p>
          <a:p>
            <a:pPr algn="ctr"/>
            <a:r>
              <a:rPr lang="fi-FI" sz="1200" spc="100" dirty="0"/>
              <a:t>Tai tiedätkö jonkun lapsen tai aikuisen, josta haluaisit uuden ystävän tai ilahduttaa häntä muuten vaan?</a:t>
            </a:r>
          </a:p>
          <a:p>
            <a:pPr algn="ctr"/>
            <a:endParaRPr lang="fi-FI" sz="1200" spc="100" dirty="0"/>
          </a:p>
          <a:p>
            <a:pPr algn="ctr"/>
            <a:r>
              <a:rPr lang="fi-FI" sz="1200" spc="100" dirty="0"/>
              <a:t>Kiva tapa ilahduttaa ystävää, on esimerkiksi antaa hänelle itsetehty kortti.</a:t>
            </a:r>
          </a:p>
          <a:p>
            <a:pPr algn="ctr"/>
            <a:endParaRPr lang="fi-FI" sz="1200" spc="100" dirty="0"/>
          </a:p>
          <a:p>
            <a:pPr algn="ctr"/>
            <a:r>
              <a:rPr lang="fi-FI" sz="1200" spc="100" dirty="0"/>
              <a:t>Millaisen ystävän postin sinä haluaisit tehdä ja antaa? Voit hyödyntää valmista mallia tai keksiä ihan omanlaisen.</a:t>
            </a:r>
          </a:p>
        </p:txBody>
      </p:sp>
      <p:sp>
        <p:nvSpPr>
          <p:cNvPr id="12" name="Tekstiruutu 11">
            <a:extLst>
              <a:ext uri="{FF2B5EF4-FFF2-40B4-BE49-F238E27FC236}">
                <a16:creationId xmlns:a16="http://schemas.microsoft.com/office/drawing/2014/main" id="{2189893F-8BC1-53E4-BFB7-24F5E410137C}"/>
              </a:ext>
            </a:extLst>
          </p:cNvPr>
          <p:cNvSpPr txBox="1"/>
          <p:nvPr/>
        </p:nvSpPr>
        <p:spPr>
          <a:xfrm>
            <a:off x="869051" y="677299"/>
            <a:ext cx="632460" cy="400110"/>
          </a:xfrm>
          <a:prstGeom prst="rect">
            <a:avLst/>
          </a:prstGeom>
          <a:noFill/>
        </p:spPr>
        <p:txBody>
          <a:bodyPr wrap="square" rtlCol="0">
            <a:spAutoFit/>
          </a:bodyPr>
          <a:lstStyle/>
          <a:p>
            <a:pPr algn="ctr"/>
            <a:r>
              <a:rPr lang="fi-FI" sz="2000" b="1" dirty="0"/>
              <a:t>8</a:t>
            </a:r>
          </a:p>
        </p:txBody>
      </p:sp>
      <p:sp>
        <p:nvSpPr>
          <p:cNvPr id="13" name="Tekstiruutu 12">
            <a:extLst>
              <a:ext uri="{FF2B5EF4-FFF2-40B4-BE49-F238E27FC236}">
                <a16:creationId xmlns:a16="http://schemas.microsoft.com/office/drawing/2014/main" id="{9F267E2C-8A7A-4F63-70A6-F4EF5AE7D2EC}"/>
              </a:ext>
            </a:extLst>
          </p:cNvPr>
          <p:cNvSpPr txBox="1"/>
          <p:nvPr/>
        </p:nvSpPr>
        <p:spPr>
          <a:xfrm>
            <a:off x="869051" y="6276755"/>
            <a:ext cx="3032905" cy="2862322"/>
          </a:xfrm>
          <a:prstGeom prst="rect">
            <a:avLst/>
          </a:prstGeom>
          <a:noFill/>
        </p:spPr>
        <p:txBody>
          <a:bodyPr wrap="square" rtlCol="0">
            <a:spAutoFit/>
          </a:bodyPr>
          <a:lstStyle/>
          <a:p>
            <a:pPr algn="ctr"/>
            <a:r>
              <a:rPr lang="fi-FI" sz="1200" spc="100" dirty="0"/>
              <a:t>Tiedättekö, </a:t>
            </a:r>
          </a:p>
          <a:p>
            <a:pPr algn="ctr"/>
            <a:r>
              <a:rPr lang="fi-FI" sz="1200" spc="100" dirty="0"/>
              <a:t>mikä on supermahtavaa?</a:t>
            </a:r>
          </a:p>
          <a:p>
            <a:pPr algn="ctr"/>
            <a:r>
              <a:rPr lang="fi-FI" sz="1200" spc="100" dirty="0"/>
              <a:t>No se, että me kaikki olemme, ja saamme olla, erilaisia ja eri asioista kiinnostuneita ja innostuneita.</a:t>
            </a:r>
          </a:p>
          <a:p>
            <a:pPr algn="ctr"/>
            <a:endParaRPr lang="fi-FI" sz="1200" spc="100" dirty="0"/>
          </a:p>
          <a:p>
            <a:pPr algn="ctr"/>
            <a:r>
              <a:rPr lang="fi-FI" sz="1200" spc="100" dirty="0"/>
              <a:t>Tänään jokainen saa esitellä omaa </a:t>
            </a:r>
            <a:r>
              <a:rPr lang="fi-FI" sz="1200" b="1" spc="100" dirty="0"/>
              <a:t>luovuuttaan ja innostustaan</a:t>
            </a:r>
            <a:r>
              <a:rPr lang="fi-FI" sz="1200" spc="100" dirty="0"/>
              <a:t>, </a:t>
            </a:r>
            <a:r>
              <a:rPr lang="fi-FI" sz="1200" b="1" spc="100" dirty="0"/>
              <a:t>oman mielenkiinnon mukaisesti</a:t>
            </a:r>
            <a:r>
              <a:rPr lang="fi-FI" sz="1200" spc="100" dirty="0"/>
              <a:t>.</a:t>
            </a:r>
          </a:p>
          <a:p>
            <a:pPr algn="ctr"/>
            <a:endParaRPr lang="fi-FI" sz="1200" spc="100" dirty="0"/>
          </a:p>
          <a:p>
            <a:pPr algn="ctr"/>
            <a:r>
              <a:rPr lang="fi-FI" sz="1200" spc="100" dirty="0"/>
              <a:t>Saat näyttää ja esitellä jonkin sinulle tärkeän taidon, sinulle mieluisan leikin tai vaikkapa ihan jotakin muuta, minkä olet itse luonut, tehnyt, rakentanut. Minkä valitset?</a:t>
            </a:r>
          </a:p>
        </p:txBody>
      </p:sp>
      <p:sp>
        <p:nvSpPr>
          <p:cNvPr id="14" name="Tekstiruutu 13">
            <a:extLst>
              <a:ext uri="{FF2B5EF4-FFF2-40B4-BE49-F238E27FC236}">
                <a16:creationId xmlns:a16="http://schemas.microsoft.com/office/drawing/2014/main" id="{2A27AB82-36C4-B317-99C9-579E8D8B088D}"/>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9</a:t>
            </a:r>
          </a:p>
        </p:txBody>
      </p:sp>
    </p:spTree>
    <p:extLst>
      <p:ext uri="{BB962C8B-B14F-4D97-AF65-F5344CB8AC3E}">
        <p14:creationId xmlns:p14="http://schemas.microsoft.com/office/powerpoint/2010/main" val="415629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kstiruutu 8">
            <a:extLst>
              <a:ext uri="{FF2B5EF4-FFF2-40B4-BE49-F238E27FC236}">
                <a16:creationId xmlns:a16="http://schemas.microsoft.com/office/drawing/2014/main" id="{75802DF7-87F2-99DC-0C38-17F4692D1418}"/>
              </a:ext>
            </a:extLst>
          </p:cNvPr>
          <p:cNvSpPr txBox="1"/>
          <p:nvPr/>
        </p:nvSpPr>
        <p:spPr>
          <a:xfrm>
            <a:off x="1185281" y="1246463"/>
            <a:ext cx="2705079" cy="2492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Tiesitkö, että jokaisen ihmisen, lapsen sekä aikuisen, mielipiteet ja toiveet ovat yhtä tärkeitä?</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Millaisia toiveita sinulla on? Millainen sinun mielestäsi olisi vaikkapa lasten toivepäivä (päiväkodissa / eskarissa tms.?)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Kirjoittakaa kultaisiin kehyksiin kaikki tärkeät ajatukset sekä toiveet. Ehkäpä toive / toiveet joku päivä toteutuukin </a:t>
            </a:r>
            <a:r>
              <a:rPr lang="fi-FI" sz="1200" spc="100" dirty="0">
                <a:sym typeface="Wingdings" panose="05000000000000000000" pitchFamily="2" charset="2"/>
              </a:rPr>
              <a:t>.</a:t>
            </a:r>
            <a:r>
              <a:rPr lang="fi-FI" sz="1200" spc="100" dirty="0"/>
              <a:t> </a:t>
            </a:r>
            <a:endParaRPr lang="fi-FI" sz="1200" i="1" spc="100" dirty="0"/>
          </a:p>
        </p:txBody>
      </p:sp>
      <p:sp>
        <p:nvSpPr>
          <p:cNvPr id="10" name="Tekstiruutu 9">
            <a:extLst>
              <a:ext uri="{FF2B5EF4-FFF2-40B4-BE49-F238E27FC236}">
                <a16:creationId xmlns:a16="http://schemas.microsoft.com/office/drawing/2014/main" id="{1DE45D38-265B-3959-21DF-9C792E3E1AA9}"/>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10</a:t>
            </a:r>
          </a:p>
        </p:txBody>
      </p:sp>
      <p:sp>
        <p:nvSpPr>
          <p:cNvPr id="11" name="Tekstiruutu 10">
            <a:extLst>
              <a:ext uri="{FF2B5EF4-FFF2-40B4-BE49-F238E27FC236}">
                <a16:creationId xmlns:a16="http://schemas.microsoft.com/office/drawing/2014/main" id="{52877439-B94F-34AA-69D3-D163777E4B08}"/>
              </a:ext>
            </a:extLst>
          </p:cNvPr>
          <p:cNvSpPr txBox="1"/>
          <p:nvPr/>
        </p:nvSpPr>
        <p:spPr>
          <a:xfrm>
            <a:off x="971718" y="6172957"/>
            <a:ext cx="3132204"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Huhuu?</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Huhuu?</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Kuuleeko kukaan?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Oletteko huomanneet, että kun ryhmässä on paljon ihmisiä, on joskus vaikeaa saada puheenvuoroa tai ääntään kuuluville?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On todella tärkeää, että ihan jokaisella on samanlaiset mahdollisuudet vaikuttaa yhteisiin asioihin.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Tänään harjoitellaan äänestämistä – tiedätkö, mitä se tarkoittaa?</a:t>
            </a:r>
          </a:p>
        </p:txBody>
      </p:sp>
      <p:sp>
        <p:nvSpPr>
          <p:cNvPr id="12" name="Tekstiruutu 11">
            <a:extLst>
              <a:ext uri="{FF2B5EF4-FFF2-40B4-BE49-F238E27FC236}">
                <a16:creationId xmlns:a16="http://schemas.microsoft.com/office/drawing/2014/main" id="{CB88A33F-5675-27BB-F824-4AE31CF00803}"/>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11</a:t>
            </a:r>
          </a:p>
        </p:txBody>
      </p:sp>
    </p:spTree>
    <p:extLst>
      <p:ext uri="{BB962C8B-B14F-4D97-AF65-F5344CB8AC3E}">
        <p14:creationId xmlns:p14="http://schemas.microsoft.com/office/powerpoint/2010/main" val="2875983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A193DE76-80D7-9795-2077-2AD201504704}"/>
              </a:ext>
            </a:extLst>
          </p:cNvPr>
          <p:cNvSpPr txBox="1"/>
          <p:nvPr/>
        </p:nvSpPr>
        <p:spPr>
          <a:xfrm>
            <a:off x="1544208" y="1034128"/>
            <a:ext cx="2705079"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Olettepa rohkeasti heittäytyneet uusien asioiden äärelle.</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Tänään saatte tehdä yhteisen rohkeusradan / -polun.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Millaiset asiat sinun mielestäsi vaatii rohkeutta?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Jokainen voi tuoda radalle sellaisen asian / tekemisen, johon mielestäsi tarvitaan rohkeutta.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Muistakaa kannustaa toisianne!</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Lopuksi tehkää itsellenne tai toisillenne rohkeustähdet.</a:t>
            </a:r>
          </a:p>
        </p:txBody>
      </p:sp>
      <p:sp>
        <p:nvSpPr>
          <p:cNvPr id="5" name="Tekstiruutu 4">
            <a:extLst>
              <a:ext uri="{FF2B5EF4-FFF2-40B4-BE49-F238E27FC236}">
                <a16:creationId xmlns:a16="http://schemas.microsoft.com/office/drawing/2014/main" id="{E4813837-CEB4-6796-E5DE-4008CBC4B599}"/>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12</a:t>
            </a:r>
          </a:p>
        </p:txBody>
      </p:sp>
      <p:sp>
        <p:nvSpPr>
          <p:cNvPr id="6" name="Tekstiruutu 5">
            <a:extLst>
              <a:ext uri="{FF2B5EF4-FFF2-40B4-BE49-F238E27FC236}">
                <a16:creationId xmlns:a16="http://schemas.microsoft.com/office/drawing/2014/main" id="{A0327D93-5A06-C393-9F3A-3942A9DED633}"/>
              </a:ext>
            </a:extLst>
          </p:cNvPr>
          <p:cNvSpPr txBox="1"/>
          <p:nvPr/>
        </p:nvSpPr>
        <p:spPr>
          <a:xfrm>
            <a:off x="869051" y="5905607"/>
            <a:ext cx="3380236" cy="323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Nyt huomataan hyvää </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ihan jokaisessa tämän </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ryhmän lapsessa!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Kuinka kivaa - jokainen lapsi saa vuorotellen istua ”kehujakkaralle” kuulemaan mukavia asioita itsestään. Voitte yhdessä sopia, aloitatteko kaikkien kehuminen esimerkiksi sanomalla: ”Pidän sinusta, koska…” vai jotenkin toisin.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Lopuksi, kun olet saanut nauttia muiden kivoista sanoista, voit kertoa, miltä se sinusta tuntui.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spc="1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spc="100" dirty="0"/>
              <a:t>Lopuksi kaikki saavat muistoksi tästä kivasta hetkestä ”Hyvän kaverin Diplomin”.</a:t>
            </a:r>
          </a:p>
        </p:txBody>
      </p:sp>
      <p:sp>
        <p:nvSpPr>
          <p:cNvPr id="8" name="Tekstiruutu 7">
            <a:extLst>
              <a:ext uri="{FF2B5EF4-FFF2-40B4-BE49-F238E27FC236}">
                <a16:creationId xmlns:a16="http://schemas.microsoft.com/office/drawing/2014/main" id="{C777DDA3-02FE-C42E-C982-9A58787B8048}"/>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13</a:t>
            </a:r>
          </a:p>
        </p:txBody>
      </p:sp>
    </p:spTree>
    <p:extLst>
      <p:ext uri="{BB962C8B-B14F-4D97-AF65-F5344CB8AC3E}">
        <p14:creationId xmlns:p14="http://schemas.microsoft.com/office/powerpoint/2010/main" val="3834295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kstiruutu 6">
            <a:extLst>
              <a:ext uri="{FF2B5EF4-FFF2-40B4-BE49-F238E27FC236}">
                <a16:creationId xmlns:a16="http://schemas.microsoft.com/office/drawing/2014/main" id="{4666AC2D-413B-6AC1-92A8-4BDB30298236}"/>
              </a:ext>
            </a:extLst>
          </p:cNvPr>
          <p:cNvSpPr txBox="1"/>
          <p:nvPr/>
        </p:nvSpPr>
        <p:spPr>
          <a:xfrm>
            <a:off x="1701505" y="1132737"/>
            <a:ext cx="3454993" cy="2339102"/>
          </a:xfrm>
          <a:prstGeom prst="rect">
            <a:avLst/>
          </a:prstGeom>
          <a:noFill/>
        </p:spPr>
        <p:txBody>
          <a:bodyPr wrap="square" rtlCol="0">
            <a:spAutoFit/>
          </a:bodyPr>
          <a:lstStyle/>
          <a:p>
            <a:pPr algn="ctr"/>
            <a:r>
              <a:rPr lang="fi-FI" sz="1200" spc="100" dirty="0"/>
              <a:t>On tärkeää, että otamme aina toisemme huomioon – tämä joulunalusaika onkin mitä mainiointa aikaa osoittaa välittämistä. </a:t>
            </a:r>
          </a:p>
          <a:p>
            <a:pPr algn="ctr"/>
            <a:endParaRPr lang="fi-FI" sz="1200" spc="100" dirty="0"/>
          </a:p>
          <a:p>
            <a:pPr algn="ctr"/>
            <a:r>
              <a:rPr lang="fi-FI" sz="1200" spc="100" dirty="0"/>
              <a:t>Miten voisit ottaa kaverin tarpeet huomioon?</a:t>
            </a:r>
          </a:p>
          <a:p>
            <a:pPr algn="ctr"/>
            <a:endParaRPr lang="fi-FI" sz="1200" spc="100" dirty="0"/>
          </a:p>
          <a:p>
            <a:pPr algn="ctr"/>
            <a:r>
              <a:rPr lang="fi-FI" sz="1200" spc="100" dirty="0"/>
              <a:t>Entäpä, voisimmeko ottaa eläinystäviemme tarpeita huomioon?</a:t>
            </a:r>
          </a:p>
          <a:p>
            <a:pPr algn="ctr"/>
            <a:endParaRPr lang="fi-FI" sz="1400" spc="100" dirty="0"/>
          </a:p>
          <a:p>
            <a:pPr algn="ctr"/>
            <a:r>
              <a:rPr lang="fi-FI" sz="1200" spc="100" dirty="0"/>
              <a:t>Miten voisimme ilahduttaa metsän eläinystäviä näin talvella?</a:t>
            </a:r>
          </a:p>
        </p:txBody>
      </p:sp>
      <p:sp>
        <p:nvSpPr>
          <p:cNvPr id="9" name="Tekstiruutu 8">
            <a:extLst>
              <a:ext uri="{FF2B5EF4-FFF2-40B4-BE49-F238E27FC236}">
                <a16:creationId xmlns:a16="http://schemas.microsoft.com/office/drawing/2014/main" id="{5B6F0493-CCBF-249D-5E43-E3F5AA8D8595}"/>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14</a:t>
            </a:r>
          </a:p>
        </p:txBody>
      </p:sp>
      <p:sp>
        <p:nvSpPr>
          <p:cNvPr id="10" name="Tekstiruutu 9">
            <a:extLst>
              <a:ext uri="{FF2B5EF4-FFF2-40B4-BE49-F238E27FC236}">
                <a16:creationId xmlns:a16="http://schemas.microsoft.com/office/drawing/2014/main" id="{AA929913-D278-FF64-3692-1029DEB78720}"/>
              </a:ext>
            </a:extLst>
          </p:cNvPr>
          <p:cNvSpPr txBox="1"/>
          <p:nvPr/>
        </p:nvSpPr>
        <p:spPr>
          <a:xfrm>
            <a:off x="2138550" y="6177302"/>
            <a:ext cx="3173359" cy="2862322"/>
          </a:xfrm>
          <a:prstGeom prst="rect">
            <a:avLst/>
          </a:prstGeom>
          <a:noFill/>
        </p:spPr>
        <p:txBody>
          <a:bodyPr wrap="square" rtlCol="0">
            <a:spAutoFit/>
          </a:bodyPr>
          <a:lstStyle/>
          <a:p>
            <a:pPr algn="ctr"/>
            <a:r>
              <a:rPr lang="fi-FI" sz="1200" spc="100" dirty="0"/>
              <a:t>Onko se unta, jos ulkona on lunta?</a:t>
            </a:r>
          </a:p>
          <a:p>
            <a:pPr algn="ctr"/>
            <a:r>
              <a:rPr lang="fi-FI" sz="1200" spc="100" dirty="0"/>
              <a:t>Vai ihan oikea ihmeiden talvivaltakunta?</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noProof="0" dirty="0"/>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baseline="0" noProof="0" dirty="0">
                <a:ln>
                  <a:noFill/>
                </a:ln>
                <a:solidFill>
                  <a:prstClr val="black"/>
                </a:solidFill>
                <a:effectLst/>
                <a:uLnTx/>
                <a:uFillTx/>
                <a:latin typeface="Calibri" panose="020F0502020204030204"/>
                <a:ea typeface="+mn-ea"/>
                <a:cs typeface="+mn-cs"/>
              </a:rPr>
              <a:t>On tärkeää tutkia ympäröivää maailmaamme, sillä tavoin oppii uutta. Joskus tuttuja asioita uudelleen yhdistelemällä voi syntyä jotakin uutta ja ihmeellistä!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baseline="0" noProof="0" dirty="0">
                <a:ln>
                  <a:noFill/>
                </a:ln>
                <a:solidFill>
                  <a:prstClr val="black"/>
                </a:solidFill>
                <a:effectLst/>
                <a:uLnTx/>
                <a:uFillTx/>
                <a:latin typeface="Calibri" panose="020F0502020204030204"/>
                <a:ea typeface="+mn-ea"/>
                <a:cs typeface="+mn-cs"/>
              </a:rPr>
              <a:t>Oletko koskaan koittanut tehdä leikkilunta perunajauhosta ja hiusten hoitoaineesta?</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baseline="0" noProof="0" dirty="0">
                <a:ln>
                  <a:noFill/>
                </a:ln>
                <a:solidFill>
                  <a:prstClr val="black"/>
                </a:solidFill>
                <a:effectLst/>
                <a:uLnTx/>
                <a:uFillTx/>
                <a:latin typeface="Calibri" panose="020F0502020204030204"/>
                <a:ea typeface="+mn-ea"/>
                <a:cs typeface="+mn-cs"/>
              </a:rPr>
              <a:t>Heräsikö uteliaisuutesi?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baseline="0" noProof="0" dirty="0">
                <a:ln>
                  <a:noFill/>
                </a:ln>
                <a:solidFill>
                  <a:prstClr val="black"/>
                </a:solidFill>
                <a:effectLst/>
                <a:uLnTx/>
                <a:uFillTx/>
                <a:latin typeface="Calibri" panose="020F0502020204030204"/>
                <a:ea typeface="+mn-ea"/>
                <a:cs typeface="+mn-cs"/>
              </a:rPr>
              <a:t>Kiinnostaako kokeilla?</a:t>
            </a:r>
          </a:p>
        </p:txBody>
      </p:sp>
      <p:sp>
        <p:nvSpPr>
          <p:cNvPr id="11" name="Tekstiruutu 10">
            <a:extLst>
              <a:ext uri="{FF2B5EF4-FFF2-40B4-BE49-F238E27FC236}">
                <a16:creationId xmlns:a16="http://schemas.microsoft.com/office/drawing/2014/main" id="{1B96FA14-7B73-CB4B-5519-2F126263CB34}"/>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15</a:t>
            </a:r>
          </a:p>
        </p:txBody>
      </p:sp>
    </p:spTree>
    <p:extLst>
      <p:ext uri="{BB962C8B-B14F-4D97-AF65-F5344CB8AC3E}">
        <p14:creationId xmlns:p14="http://schemas.microsoft.com/office/powerpoint/2010/main" val="750721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02199A9B-3B92-85E6-412F-1DAB64ACB15E}"/>
              </a:ext>
            </a:extLst>
          </p:cNvPr>
          <p:cNvSpPr txBox="1"/>
          <p:nvPr/>
        </p:nvSpPr>
        <p:spPr>
          <a:xfrm>
            <a:off x="1185281" y="1365159"/>
            <a:ext cx="2987040"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Rehellisyys on sitä, että toimitaan yhdessä sovitulla tavalla (oikein) tai puhutaan totta.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Leikissä voidaan keksiä satuja ja kertoa ”höpönlöpön” juttuja.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On tärkeää, että kaikki leikkiin osallistujat tietävät, milloin kyse on niin sanotuista ”oikeista asioista” ja milloin taas leikistä.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fi-FI" sz="1200" spc="100" dirty="0">
                <a:solidFill>
                  <a:prstClr val="black"/>
                </a:solidFill>
                <a:latin typeface="Calibri" panose="020F0502020204030204"/>
              </a:rPr>
              <a:t>Kokeillaanko </a:t>
            </a: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”höpönlöpön” –leikkiä?</a:t>
            </a:r>
          </a:p>
        </p:txBody>
      </p:sp>
      <p:sp>
        <p:nvSpPr>
          <p:cNvPr id="9" name="Tekstiruutu 8">
            <a:extLst>
              <a:ext uri="{FF2B5EF4-FFF2-40B4-BE49-F238E27FC236}">
                <a16:creationId xmlns:a16="http://schemas.microsoft.com/office/drawing/2014/main" id="{E7EB08C9-CB3B-62F7-A5CE-7F37238506E1}"/>
              </a:ext>
            </a:extLst>
          </p:cNvPr>
          <p:cNvSpPr txBox="1"/>
          <p:nvPr/>
        </p:nvSpPr>
        <p:spPr>
          <a:xfrm>
            <a:off x="1014057" y="6601148"/>
            <a:ext cx="3008656" cy="230832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Joskus me kaikki tarvitsemme vähän apua erilaisten tunteiden kanssa.</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Olisiko hauskaa, jos aivan kuten liikenteessä liikkuessamme 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tarjolla ohjeita turvalliseen liikkumiseen, myös ”tunnetilaliikenteessä” olisi </a:t>
            </a:r>
            <a:r>
              <a:rPr lang="fi-FI" sz="1200" spc="100" dirty="0">
                <a:solidFill>
                  <a:prstClr val="black"/>
                </a:solidFill>
                <a:latin typeface="Calibri" panose="020F0502020204030204"/>
              </a:rPr>
              <a:t>saatavilla </a:t>
            </a: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vinkkejä tunteiden säätelyyn?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Millainen sinua auttava ”säätelyapuri” –liikennemerkki voisi olla?</a:t>
            </a:r>
          </a:p>
        </p:txBody>
      </p:sp>
      <p:sp>
        <p:nvSpPr>
          <p:cNvPr id="10" name="Tekstiruutu 9">
            <a:extLst>
              <a:ext uri="{FF2B5EF4-FFF2-40B4-BE49-F238E27FC236}">
                <a16:creationId xmlns:a16="http://schemas.microsoft.com/office/drawing/2014/main" id="{C32788DB-0E5A-2E20-0D92-6E2423BF3D56}"/>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16</a:t>
            </a:r>
          </a:p>
        </p:txBody>
      </p:sp>
      <p:sp>
        <p:nvSpPr>
          <p:cNvPr id="11" name="Tekstiruutu 10">
            <a:extLst>
              <a:ext uri="{FF2B5EF4-FFF2-40B4-BE49-F238E27FC236}">
                <a16:creationId xmlns:a16="http://schemas.microsoft.com/office/drawing/2014/main" id="{86CEA637-F8C3-B95D-0E34-988BEF717DFC}"/>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17</a:t>
            </a:r>
          </a:p>
        </p:txBody>
      </p:sp>
    </p:spTree>
    <p:extLst>
      <p:ext uri="{BB962C8B-B14F-4D97-AF65-F5344CB8AC3E}">
        <p14:creationId xmlns:p14="http://schemas.microsoft.com/office/powerpoint/2010/main" val="1057269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34434261-D9D6-F752-7CE6-F97A226453D9}"/>
              </a:ext>
            </a:extLst>
          </p:cNvPr>
          <p:cNvSpPr txBox="1"/>
          <p:nvPr/>
        </p:nvSpPr>
        <p:spPr>
          <a:xfrm>
            <a:off x="1013355" y="1750884"/>
            <a:ext cx="2987040"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Entä jos…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Lepohetki olisi päivän paras hetki?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Millainen se olisi?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p:txBody>
      </p:sp>
      <p:sp>
        <p:nvSpPr>
          <p:cNvPr id="9" name="Tekstiruutu 8">
            <a:extLst>
              <a:ext uri="{FF2B5EF4-FFF2-40B4-BE49-F238E27FC236}">
                <a16:creationId xmlns:a16="http://schemas.microsoft.com/office/drawing/2014/main" id="{77A8DFD0-5B03-1384-7BF9-7B33F778A66E}"/>
              </a:ext>
            </a:extLst>
          </p:cNvPr>
          <p:cNvSpPr txBox="1"/>
          <p:nvPr/>
        </p:nvSpPr>
        <p:spPr>
          <a:xfrm>
            <a:off x="869051" y="677299"/>
            <a:ext cx="632460" cy="400110"/>
          </a:xfrm>
          <a:prstGeom prst="rect">
            <a:avLst/>
          </a:prstGeom>
          <a:noFill/>
        </p:spPr>
        <p:txBody>
          <a:bodyPr wrap="square" rtlCol="0">
            <a:spAutoFit/>
          </a:bodyPr>
          <a:lstStyle/>
          <a:p>
            <a:pPr algn="ctr"/>
            <a:r>
              <a:rPr lang="fi-FI" sz="2000" b="1" dirty="0"/>
              <a:t>18</a:t>
            </a:r>
          </a:p>
        </p:txBody>
      </p:sp>
      <p:sp>
        <p:nvSpPr>
          <p:cNvPr id="10" name="Tekstiruutu 9">
            <a:extLst>
              <a:ext uri="{FF2B5EF4-FFF2-40B4-BE49-F238E27FC236}">
                <a16:creationId xmlns:a16="http://schemas.microsoft.com/office/drawing/2014/main" id="{E6CDFEFF-F41A-0E78-8E56-7A8BDA63BD50}"/>
              </a:ext>
            </a:extLst>
          </p:cNvPr>
          <p:cNvSpPr txBox="1"/>
          <p:nvPr/>
        </p:nvSpPr>
        <p:spPr>
          <a:xfrm>
            <a:off x="1732690" y="6516319"/>
            <a:ext cx="3392620" cy="1754326"/>
          </a:xfrm>
          <a:prstGeom prst="rect">
            <a:avLst/>
          </a:prstGeom>
          <a:noFill/>
        </p:spPr>
        <p:txBody>
          <a:bodyPr wrap="square" rtlCol="0">
            <a:spAutoFit/>
          </a:bodyPr>
          <a:lstStyle/>
          <a:p>
            <a:pPr algn="ctr"/>
            <a:r>
              <a:rPr lang="fi-FI" sz="1200" spc="100" dirty="0"/>
              <a:t>Oi, miten hienoja asioita olette syksyn aikana harjoitelleet ja oppineet! </a:t>
            </a:r>
          </a:p>
          <a:p>
            <a:pPr algn="ctr"/>
            <a:endParaRPr lang="fi-FI" sz="1200" spc="100" dirty="0"/>
          </a:p>
          <a:p>
            <a:pPr algn="ctr"/>
            <a:r>
              <a:rPr lang="fi-FI" sz="1200" spc="100" dirty="0"/>
              <a:t>On tärkeää arvioida omaa tekemistään / osaamistaan, että huomaa miten paljon jo osaa erilaisia asioita.</a:t>
            </a:r>
          </a:p>
          <a:p>
            <a:pPr algn="ctr"/>
            <a:endParaRPr lang="fi-FI" sz="1200" spc="100" dirty="0"/>
          </a:p>
          <a:p>
            <a:pPr algn="ctr"/>
            <a:r>
              <a:rPr lang="fi-FI" sz="1200" spc="100" dirty="0"/>
              <a:t>Arviointia voidaan tehdä kuvia katsellen ja keskustellen. </a:t>
            </a:r>
          </a:p>
        </p:txBody>
      </p:sp>
      <p:sp>
        <p:nvSpPr>
          <p:cNvPr id="11" name="Tekstiruutu 10">
            <a:extLst>
              <a:ext uri="{FF2B5EF4-FFF2-40B4-BE49-F238E27FC236}">
                <a16:creationId xmlns:a16="http://schemas.microsoft.com/office/drawing/2014/main" id="{781C5B6E-EF3C-44B4-A65D-E3DF228ED1C5}"/>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19</a:t>
            </a:r>
          </a:p>
        </p:txBody>
      </p:sp>
    </p:spTree>
    <p:extLst>
      <p:ext uri="{BB962C8B-B14F-4D97-AF65-F5344CB8AC3E}">
        <p14:creationId xmlns:p14="http://schemas.microsoft.com/office/powerpoint/2010/main" val="248920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973412F5-A308-CB2D-0F2F-C7A9829441EF}"/>
              </a:ext>
            </a:extLst>
          </p:cNvPr>
          <p:cNvSpPr txBox="1"/>
          <p:nvPr/>
        </p:nvSpPr>
        <p:spPr>
          <a:xfrm>
            <a:off x="1237425" y="1502384"/>
            <a:ext cx="2515410" cy="1754326"/>
          </a:xfrm>
          <a:prstGeom prst="rect">
            <a:avLst/>
          </a:prstGeom>
          <a:noFill/>
        </p:spPr>
        <p:txBody>
          <a:bodyPr wrap="square" rtlCol="0">
            <a:spAutoFit/>
          </a:bodyPr>
          <a:lstStyle/>
          <a:p>
            <a:pPr algn="ctr"/>
            <a:r>
              <a:rPr lang="fi-FI" sz="1200" b="1" spc="100" dirty="0"/>
              <a:t>Upeaa, miten reiluja olitte </a:t>
            </a:r>
            <a:r>
              <a:rPr lang="fi-FI" sz="1200" spc="100" dirty="0"/>
              <a:t>(esim. metsän ystävillenne).</a:t>
            </a:r>
          </a:p>
          <a:p>
            <a:pPr algn="ctr"/>
            <a:endParaRPr lang="fi-FI" sz="1200" spc="100" dirty="0"/>
          </a:p>
          <a:p>
            <a:pPr algn="ctr"/>
            <a:r>
              <a:rPr lang="fi-FI" sz="1200" spc="100" dirty="0"/>
              <a:t>Kun itse olet reilu, muutkin kohtelevat sinua reilusti.  </a:t>
            </a:r>
          </a:p>
          <a:p>
            <a:pPr algn="ctr"/>
            <a:endParaRPr lang="fi-FI" sz="1200" i="1" spc="100" dirty="0"/>
          </a:p>
          <a:p>
            <a:pPr algn="ctr"/>
            <a:r>
              <a:rPr lang="fi-FI" sz="1200" spc="100" dirty="0"/>
              <a:t>Tänään saatte tehdä timanttisen reiluustehtävän. Kuuntele ohjeet tarkasti!</a:t>
            </a:r>
          </a:p>
        </p:txBody>
      </p:sp>
      <p:sp>
        <p:nvSpPr>
          <p:cNvPr id="10" name="Tekstiruutu 9">
            <a:extLst>
              <a:ext uri="{FF2B5EF4-FFF2-40B4-BE49-F238E27FC236}">
                <a16:creationId xmlns:a16="http://schemas.microsoft.com/office/drawing/2014/main" id="{906E42BC-5FBE-ECBA-7F15-0EE38B33D5CC}"/>
              </a:ext>
            </a:extLst>
          </p:cNvPr>
          <p:cNvSpPr txBox="1"/>
          <p:nvPr/>
        </p:nvSpPr>
        <p:spPr>
          <a:xfrm>
            <a:off x="869051" y="677299"/>
            <a:ext cx="632460" cy="400110"/>
          </a:xfrm>
          <a:prstGeom prst="rect">
            <a:avLst/>
          </a:prstGeom>
          <a:noFill/>
        </p:spPr>
        <p:txBody>
          <a:bodyPr wrap="square" rtlCol="0">
            <a:spAutoFit/>
          </a:bodyPr>
          <a:lstStyle/>
          <a:p>
            <a:pPr algn="ctr"/>
            <a:r>
              <a:rPr lang="fi-FI" sz="2000" b="1" dirty="0"/>
              <a:t>20</a:t>
            </a:r>
          </a:p>
        </p:txBody>
      </p:sp>
      <p:sp>
        <p:nvSpPr>
          <p:cNvPr id="11" name="Tekstiruutu 10">
            <a:extLst>
              <a:ext uri="{FF2B5EF4-FFF2-40B4-BE49-F238E27FC236}">
                <a16:creationId xmlns:a16="http://schemas.microsoft.com/office/drawing/2014/main" id="{880A8D14-7949-B272-6D04-02B5E043A6BC}"/>
              </a:ext>
            </a:extLst>
          </p:cNvPr>
          <p:cNvSpPr txBox="1"/>
          <p:nvPr/>
        </p:nvSpPr>
        <p:spPr>
          <a:xfrm>
            <a:off x="1185281" y="6313398"/>
            <a:ext cx="4487438" cy="2123658"/>
          </a:xfrm>
          <a:prstGeom prst="rect">
            <a:avLst/>
          </a:prstGeom>
          <a:noFill/>
        </p:spPr>
        <p:txBody>
          <a:bodyPr wrap="square" rtlCol="0">
            <a:spAutoFit/>
          </a:bodyPr>
          <a:lstStyle/>
          <a:p>
            <a:pPr algn="ctr"/>
            <a:r>
              <a:rPr lang="fi-FI" sz="1200" b="1" spc="100" dirty="0"/>
              <a:t>Hauskaa ja humoristista huomenta! </a:t>
            </a:r>
          </a:p>
          <a:p>
            <a:pPr algn="ctr"/>
            <a:endParaRPr lang="fi-FI" sz="1200" b="1" i="1" spc="100" dirty="0"/>
          </a:p>
          <a:p>
            <a:pPr algn="ctr"/>
            <a:r>
              <a:rPr lang="fi-FI" sz="1200" spc="100" dirty="0"/>
              <a:t>Keksikää, miten voitte lisätä huumoria ja hauskuutta tähän päivään. Muistattehan reilun kaverin käytöksen, kenenkään mieltä ei saa tahallisesti pahoittaa.</a:t>
            </a:r>
          </a:p>
          <a:p>
            <a:pPr algn="ctr"/>
            <a:endParaRPr lang="fi-FI" sz="1200" spc="100" dirty="0"/>
          </a:p>
          <a:p>
            <a:pPr algn="ctr"/>
            <a:r>
              <a:rPr lang="fi-FI" sz="1200" spc="100" dirty="0"/>
              <a:t>Tänään saatte tehtävän nimeltä: ”Ain naurain työtäs tee”.</a:t>
            </a:r>
          </a:p>
          <a:p>
            <a:pPr algn="ctr"/>
            <a:r>
              <a:rPr lang="fi-FI" sz="1200" spc="100" dirty="0"/>
              <a:t>Näin vuoden lopussa on aika siivota omat lokerot. </a:t>
            </a:r>
          </a:p>
          <a:p>
            <a:pPr algn="ctr"/>
            <a:r>
              <a:rPr lang="fi-FI" sz="1200" spc="100" dirty="0"/>
              <a:t>Kun otat omat itsesäätelytaidot käyttöön, onnistuu työskentely varmasti vaikkapa vitsejä kertoen tai hassujen lasien läpi katsellen!</a:t>
            </a:r>
          </a:p>
        </p:txBody>
      </p:sp>
      <p:sp>
        <p:nvSpPr>
          <p:cNvPr id="12" name="Tekstiruutu 11">
            <a:extLst>
              <a:ext uri="{FF2B5EF4-FFF2-40B4-BE49-F238E27FC236}">
                <a16:creationId xmlns:a16="http://schemas.microsoft.com/office/drawing/2014/main" id="{8E7F2168-1E22-A065-37B6-D5C436348E18}"/>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21</a:t>
            </a:r>
          </a:p>
        </p:txBody>
      </p:sp>
    </p:spTree>
    <p:extLst>
      <p:ext uri="{BB962C8B-B14F-4D97-AF65-F5344CB8AC3E}">
        <p14:creationId xmlns:p14="http://schemas.microsoft.com/office/powerpoint/2010/main" val="3977140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kstiruutu 7">
            <a:extLst>
              <a:ext uri="{FF2B5EF4-FFF2-40B4-BE49-F238E27FC236}">
                <a16:creationId xmlns:a16="http://schemas.microsoft.com/office/drawing/2014/main" id="{0972BE7F-6917-EB06-96E1-BD9F77C48926}"/>
              </a:ext>
            </a:extLst>
          </p:cNvPr>
          <p:cNvSpPr txBox="1"/>
          <p:nvPr/>
        </p:nvSpPr>
        <p:spPr>
          <a:xfrm>
            <a:off x="1299301" y="1479811"/>
            <a:ext cx="4259395" cy="1384995"/>
          </a:xfrm>
          <a:prstGeom prst="rect">
            <a:avLst/>
          </a:prstGeom>
          <a:noFill/>
        </p:spPr>
        <p:txBody>
          <a:bodyPr wrap="square" rtlCol="0">
            <a:spAutoFit/>
          </a:bodyPr>
          <a:lstStyle/>
          <a:p>
            <a:pPr algn="ctr"/>
            <a:r>
              <a:rPr lang="fi-FI" sz="1200" spc="100" dirty="0"/>
              <a:t>Miltä kuulostaisi, jos jokaisen päivän päätteeksi jokainen lapsi voisi antaa palautetta aikuisille päivästä eli kertoa vaikkapa kuvaa näyttämällä, millainen päivä mielestäsi oli?</a:t>
            </a:r>
          </a:p>
          <a:p>
            <a:pPr algn="ctr"/>
            <a:endParaRPr lang="fi-FI" sz="1200" spc="100" dirty="0"/>
          </a:p>
          <a:p>
            <a:pPr algn="ctr"/>
            <a:r>
              <a:rPr lang="fi-FI" sz="1200" spc="100" dirty="0"/>
              <a:t>Tänään saatte ideoida yhdessä, millainen olisi juuri teidän ryhmälle paras ”palautetaulu”.</a:t>
            </a:r>
          </a:p>
        </p:txBody>
      </p:sp>
      <p:sp>
        <p:nvSpPr>
          <p:cNvPr id="9" name="Tekstiruutu 8">
            <a:extLst>
              <a:ext uri="{FF2B5EF4-FFF2-40B4-BE49-F238E27FC236}">
                <a16:creationId xmlns:a16="http://schemas.microsoft.com/office/drawing/2014/main" id="{49AB960B-B4C8-F8EC-49CA-9E8568F76B63}"/>
              </a:ext>
            </a:extLst>
          </p:cNvPr>
          <p:cNvSpPr txBox="1"/>
          <p:nvPr/>
        </p:nvSpPr>
        <p:spPr>
          <a:xfrm>
            <a:off x="869051" y="677299"/>
            <a:ext cx="632460" cy="400110"/>
          </a:xfrm>
          <a:prstGeom prst="rect">
            <a:avLst/>
          </a:prstGeom>
          <a:noFill/>
        </p:spPr>
        <p:txBody>
          <a:bodyPr wrap="square" rtlCol="0">
            <a:spAutoFit/>
          </a:bodyPr>
          <a:lstStyle/>
          <a:p>
            <a:pPr algn="ctr"/>
            <a:r>
              <a:rPr lang="fi-FI" sz="2000" b="1" dirty="0"/>
              <a:t>22</a:t>
            </a:r>
          </a:p>
        </p:txBody>
      </p:sp>
      <p:sp>
        <p:nvSpPr>
          <p:cNvPr id="10" name="Tekstiruutu 9">
            <a:extLst>
              <a:ext uri="{FF2B5EF4-FFF2-40B4-BE49-F238E27FC236}">
                <a16:creationId xmlns:a16="http://schemas.microsoft.com/office/drawing/2014/main" id="{94DB1DBB-EB7A-2210-5E6C-494A70560F58}"/>
              </a:ext>
            </a:extLst>
          </p:cNvPr>
          <p:cNvSpPr txBox="1"/>
          <p:nvPr/>
        </p:nvSpPr>
        <p:spPr>
          <a:xfrm>
            <a:off x="1196525" y="6582540"/>
            <a:ext cx="3026614" cy="2369880"/>
          </a:xfrm>
          <a:prstGeom prst="rect">
            <a:avLst/>
          </a:prstGeom>
          <a:noFill/>
        </p:spPr>
        <p:txBody>
          <a:bodyPr wrap="square" rtlCol="0">
            <a:spAutoFit/>
          </a:bodyPr>
          <a:lstStyle/>
          <a:p>
            <a:pPr algn="ctr"/>
            <a:r>
              <a:rPr lang="fi-FI" sz="1200" spc="100" dirty="0"/>
              <a:t>Tänään saatte ”pähkinän purtavaksi” eli hauskan salakirjoitustehtävän ratkottavaksi.</a:t>
            </a:r>
          </a:p>
          <a:p>
            <a:pPr algn="ctr"/>
            <a:endParaRPr lang="fi-FI" sz="1200" spc="100" dirty="0"/>
          </a:p>
          <a:p>
            <a:pPr algn="ctr"/>
            <a:r>
              <a:rPr lang="fi-FI" sz="1200" spc="100" dirty="0"/>
              <a:t>Heräsikö uteliaisuutesi?</a:t>
            </a:r>
          </a:p>
          <a:p>
            <a:pPr algn="ctr"/>
            <a:endParaRPr lang="fi-FI" sz="1200" spc="100" dirty="0"/>
          </a:p>
          <a:p>
            <a:pPr algn="ctr"/>
            <a:r>
              <a:rPr lang="fi-FI" sz="1200" spc="100" dirty="0"/>
              <a:t>Kuuntele tehtävän ohjeet tarkasti!</a:t>
            </a:r>
          </a:p>
          <a:p>
            <a:pPr algn="ctr"/>
            <a:endParaRPr lang="fi-FI" sz="1200" spc="100" dirty="0"/>
          </a:p>
          <a:p>
            <a:pPr algn="ctr"/>
            <a:endParaRPr lang="fi-FI" sz="1200" spc="100" dirty="0"/>
          </a:p>
          <a:p>
            <a:pPr algn="ctr"/>
            <a:r>
              <a:rPr lang="fi-FI" sz="1000" spc="100" dirty="0" err="1"/>
              <a:t>Hmmm</a:t>
            </a:r>
            <a:r>
              <a:rPr lang="fi-FI" sz="1000" spc="100" dirty="0"/>
              <a:t>…</a:t>
            </a:r>
          </a:p>
          <a:p>
            <a:pPr algn="ctr"/>
            <a:r>
              <a:rPr lang="fi-FI" sz="1000" spc="100" dirty="0"/>
              <a:t>mitähän nuo sukat tuossa tarkoittavat? Ehkäpä se selviää, kun ratkot salakirjoitustehtävää.</a:t>
            </a:r>
          </a:p>
        </p:txBody>
      </p:sp>
      <p:sp>
        <p:nvSpPr>
          <p:cNvPr id="11" name="Tekstiruutu 10">
            <a:extLst>
              <a:ext uri="{FF2B5EF4-FFF2-40B4-BE49-F238E27FC236}">
                <a16:creationId xmlns:a16="http://schemas.microsoft.com/office/drawing/2014/main" id="{0219F8B3-E6BD-B705-FA1D-E7CA4D3595FF}"/>
              </a:ext>
            </a:extLst>
          </p:cNvPr>
          <p:cNvSpPr txBox="1"/>
          <p:nvPr/>
        </p:nvSpPr>
        <p:spPr>
          <a:xfrm>
            <a:off x="869051" y="5913288"/>
            <a:ext cx="632460" cy="400110"/>
          </a:xfrm>
          <a:prstGeom prst="rect">
            <a:avLst/>
          </a:prstGeom>
          <a:noFill/>
        </p:spPr>
        <p:txBody>
          <a:bodyPr wrap="square" rtlCol="0">
            <a:spAutoFit/>
          </a:bodyPr>
          <a:lstStyle/>
          <a:p>
            <a:pPr algn="ctr"/>
            <a:r>
              <a:rPr lang="fi-FI" sz="2000" b="1" dirty="0"/>
              <a:t>23</a:t>
            </a:r>
          </a:p>
        </p:txBody>
      </p:sp>
    </p:spTree>
    <p:extLst>
      <p:ext uri="{BB962C8B-B14F-4D97-AF65-F5344CB8AC3E}">
        <p14:creationId xmlns:p14="http://schemas.microsoft.com/office/powerpoint/2010/main" val="3608544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kstiruutu 9">
            <a:extLst>
              <a:ext uri="{FF2B5EF4-FFF2-40B4-BE49-F238E27FC236}">
                <a16:creationId xmlns:a16="http://schemas.microsoft.com/office/drawing/2014/main" id="{6C00D44D-B4F9-14F1-65A4-480DF0373ED8}"/>
              </a:ext>
            </a:extLst>
          </p:cNvPr>
          <p:cNvSpPr txBox="1"/>
          <p:nvPr/>
        </p:nvSpPr>
        <p:spPr>
          <a:xfrm>
            <a:off x="1174287" y="1654719"/>
            <a:ext cx="4509425" cy="36009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100" normalizeH="0" noProof="0" dirty="0">
                <a:ln>
                  <a:noFill/>
                </a:ln>
                <a:solidFill>
                  <a:prstClr val="black"/>
                </a:solidFill>
                <a:effectLst/>
                <a:uLnTx/>
                <a:uFillTx/>
                <a:latin typeface="Calibri" panose="020F0502020204030204"/>
                <a:ea typeface="+mn-ea"/>
                <a:cs typeface="+mn-cs"/>
              </a:rPr>
              <a:t>Joulua sanotaan ilon ja rakkauden juhlaksi.</a:t>
            </a:r>
            <a:endParaRPr lang="fi-FI" sz="1200" b="1"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Vaikka maailmassa on paljon ihmisiä joilla on erilaisia tapoja, uskovat eri asioihin ja ajattelevat asioista eri lailla, yhdistää rakkaus kaikkia niitä, jotka haluavat välittää toisista.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Tiesitkö, että joulua vietetään eri puolilla maailmaa hyvinkin erilailla. Entä tiesitkö, että kaikki ihmiset eivät vietä joulua lainkaan?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i-FI" sz="1200" spc="100" dirty="0">
              <a:solidFill>
                <a:prstClr val="black"/>
              </a:solidFill>
              <a:latin typeface="Calibri" panose="020F0502020204030204"/>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Voitte tutustua eri maiden joulun viettoon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100" normalizeH="0" noProof="0" dirty="0">
                <a:ln>
                  <a:noFill/>
                </a:ln>
                <a:solidFill>
                  <a:prstClr val="black"/>
                </a:solidFill>
                <a:effectLst/>
                <a:uLnTx/>
                <a:uFillTx/>
                <a:latin typeface="Calibri" panose="020F0502020204030204"/>
                <a:ea typeface="+mn-ea"/>
                <a:cs typeface="+mn-cs"/>
              </a:rPr>
              <a:t>QR –koodien kautta.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i="1"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100" normalizeH="0" noProof="0" dirty="0">
                <a:ln>
                  <a:noFill/>
                </a:ln>
                <a:solidFill>
                  <a:prstClr val="black"/>
                </a:solidFill>
                <a:effectLst/>
                <a:uLnTx/>
                <a:uFillTx/>
                <a:latin typeface="Calibri" panose="020F0502020204030204"/>
                <a:ea typeface="+mn-ea"/>
                <a:cs typeface="+mn-cs"/>
              </a:rPr>
              <a:t>Voitte tehdä myös rakkauttakin symboloivan sydämen, punomalla kaksi erillistä paperiosaa yhdeksi.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100" normalizeH="0" noProof="0" dirty="0">
                <a:ln>
                  <a:noFill/>
                </a:ln>
                <a:solidFill>
                  <a:prstClr val="black"/>
                </a:solidFill>
                <a:effectLst/>
                <a:uLnTx/>
                <a:uFillTx/>
                <a:latin typeface="Calibri" panose="020F0502020204030204"/>
                <a:ea typeface="+mn-ea"/>
                <a:cs typeface="+mn-cs"/>
              </a:rPr>
              <a:t>Ohjeen löydätte QR –koodista.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200" b="0" u="none" strike="noStrike" kern="1200" cap="none" spc="100" normalizeH="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200" b="0" u="none" strike="noStrike" kern="1200" cap="none" spc="100" normalizeH="0" noProof="0" dirty="0">
                <a:ln>
                  <a:noFill/>
                </a:ln>
                <a:solidFill>
                  <a:prstClr val="black"/>
                </a:solidFill>
                <a:effectLst/>
                <a:uLnTx/>
                <a:uFillTx/>
                <a:latin typeface="Calibri" panose="020F0502020204030204"/>
                <a:ea typeface="+mn-ea"/>
                <a:cs typeface="+mn-cs"/>
              </a:rPr>
              <a:t>Ihanaa ja rakkauden täyteistä joulua kaikille!</a:t>
            </a:r>
          </a:p>
        </p:txBody>
      </p:sp>
      <p:sp>
        <p:nvSpPr>
          <p:cNvPr id="11" name="Tekstiruutu 10">
            <a:extLst>
              <a:ext uri="{FF2B5EF4-FFF2-40B4-BE49-F238E27FC236}">
                <a16:creationId xmlns:a16="http://schemas.microsoft.com/office/drawing/2014/main" id="{0E544485-4638-7B7C-1F6C-025C43B4BD67}"/>
              </a:ext>
            </a:extLst>
          </p:cNvPr>
          <p:cNvSpPr txBox="1"/>
          <p:nvPr/>
        </p:nvSpPr>
        <p:spPr>
          <a:xfrm>
            <a:off x="869051" y="844939"/>
            <a:ext cx="632460" cy="400110"/>
          </a:xfrm>
          <a:prstGeom prst="rect">
            <a:avLst/>
          </a:prstGeom>
          <a:noFill/>
        </p:spPr>
        <p:txBody>
          <a:bodyPr wrap="square" rtlCol="0">
            <a:spAutoFit/>
          </a:bodyPr>
          <a:lstStyle/>
          <a:p>
            <a:pPr algn="ctr"/>
            <a:r>
              <a:rPr lang="fi-FI" sz="2000" b="1" dirty="0"/>
              <a:t>24</a:t>
            </a:r>
          </a:p>
        </p:txBody>
      </p:sp>
      <p:pic>
        <p:nvPicPr>
          <p:cNvPr id="12" name="Kuva 11">
            <a:extLst>
              <a:ext uri="{FF2B5EF4-FFF2-40B4-BE49-F238E27FC236}">
                <a16:creationId xmlns:a16="http://schemas.microsoft.com/office/drawing/2014/main" id="{ED13018B-05A9-CB53-B5D7-0280BE7CE15F}"/>
              </a:ext>
            </a:extLst>
          </p:cNvPr>
          <p:cNvPicPr>
            <a:picLocks noChangeAspect="1"/>
          </p:cNvPicPr>
          <p:nvPr/>
        </p:nvPicPr>
        <p:blipFill>
          <a:blip r:embed="rId3"/>
          <a:stretch>
            <a:fillRect/>
          </a:stretch>
        </p:blipFill>
        <p:spPr>
          <a:xfrm>
            <a:off x="1318631" y="6578233"/>
            <a:ext cx="1531249" cy="1531249"/>
          </a:xfrm>
          <a:prstGeom prst="rect">
            <a:avLst/>
          </a:prstGeom>
        </p:spPr>
      </p:pic>
      <p:sp>
        <p:nvSpPr>
          <p:cNvPr id="13" name="Tekstiruutu 12">
            <a:extLst>
              <a:ext uri="{FF2B5EF4-FFF2-40B4-BE49-F238E27FC236}">
                <a16:creationId xmlns:a16="http://schemas.microsoft.com/office/drawing/2014/main" id="{DD459492-412A-8C09-07AB-4F3B28329187}"/>
              </a:ext>
            </a:extLst>
          </p:cNvPr>
          <p:cNvSpPr txBox="1"/>
          <p:nvPr/>
        </p:nvSpPr>
        <p:spPr>
          <a:xfrm>
            <a:off x="1318630" y="8109482"/>
            <a:ext cx="1531250" cy="246221"/>
          </a:xfrm>
          <a:prstGeom prst="rect">
            <a:avLst/>
          </a:prstGeom>
          <a:noFill/>
        </p:spPr>
        <p:txBody>
          <a:bodyPr wrap="square" rtlCol="0">
            <a:spAutoFit/>
          </a:bodyPr>
          <a:lstStyle/>
          <a:p>
            <a:pPr algn="ctr"/>
            <a:r>
              <a:rPr lang="fi-FI" sz="1000" dirty="0"/>
              <a:t>Joulun viettoa eri maissa</a:t>
            </a:r>
          </a:p>
        </p:txBody>
      </p:sp>
      <p:pic>
        <p:nvPicPr>
          <p:cNvPr id="14" name="Kuva 13">
            <a:extLst>
              <a:ext uri="{FF2B5EF4-FFF2-40B4-BE49-F238E27FC236}">
                <a16:creationId xmlns:a16="http://schemas.microsoft.com/office/drawing/2014/main" id="{22128DAB-F4C2-3B57-5B81-4BA5C6F83143}"/>
              </a:ext>
            </a:extLst>
          </p:cNvPr>
          <p:cNvPicPr>
            <a:picLocks noChangeAspect="1"/>
          </p:cNvPicPr>
          <p:nvPr/>
        </p:nvPicPr>
        <p:blipFill>
          <a:blip r:embed="rId4"/>
          <a:stretch>
            <a:fillRect/>
          </a:stretch>
        </p:blipFill>
        <p:spPr>
          <a:xfrm>
            <a:off x="3928053" y="6578233"/>
            <a:ext cx="1531249" cy="1531249"/>
          </a:xfrm>
          <a:prstGeom prst="rect">
            <a:avLst/>
          </a:prstGeom>
        </p:spPr>
      </p:pic>
      <p:sp>
        <p:nvSpPr>
          <p:cNvPr id="15" name="Tekstiruutu 14">
            <a:extLst>
              <a:ext uri="{FF2B5EF4-FFF2-40B4-BE49-F238E27FC236}">
                <a16:creationId xmlns:a16="http://schemas.microsoft.com/office/drawing/2014/main" id="{91049B38-5848-6E3E-B5A1-78A4F8F73C17}"/>
              </a:ext>
            </a:extLst>
          </p:cNvPr>
          <p:cNvSpPr txBox="1"/>
          <p:nvPr/>
        </p:nvSpPr>
        <p:spPr>
          <a:xfrm>
            <a:off x="3936498" y="8109482"/>
            <a:ext cx="1531250" cy="246221"/>
          </a:xfrm>
          <a:prstGeom prst="rect">
            <a:avLst/>
          </a:prstGeom>
          <a:noFill/>
        </p:spPr>
        <p:txBody>
          <a:bodyPr wrap="square" rtlCol="0">
            <a:spAutoFit/>
          </a:bodyPr>
          <a:lstStyle/>
          <a:p>
            <a:pPr algn="ctr"/>
            <a:r>
              <a:rPr lang="fi-FI" sz="1000" dirty="0"/>
              <a:t>Sydänkoristeen ohje</a:t>
            </a:r>
          </a:p>
        </p:txBody>
      </p:sp>
    </p:spTree>
    <p:extLst>
      <p:ext uri="{BB962C8B-B14F-4D97-AF65-F5344CB8AC3E}">
        <p14:creationId xmlns:p14="http://schemas.microsoft.com/office/powerpoint/2010/main" val="3723883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473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333732"/>
      </p:ext>
    </p:extLst>
  </p:cSld>
  <p:clrMapOvr>
    <a:masterClrMapping/>
  </p:clrMapOvr>
</p:sld>
</file>

<file path=ppt/theme/theme1.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10808</TotalTime>
  <Words>1416</Words>
  <Application>Microsoft Office PowerPoint</Application>
  <PresentationFormat>A4-paperi (210 x 297 mm)</PresentationFormat>
  <Paragraphs>223</Paragraphs>
  <Slides>16</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16</vt:i4>
      </vt:variant>
    </vt:vector>
  </HeadingPairs>
  <TitlesOfParts>
    <vt:vector size="21" baseType="lpstr">
      <vt:lpstr>Arial</vt:lpstr>
      <vt:lpstr>Calibri</vt:lpstr>
      <vt:lpstr>Calibri Light</vt:lpstr>
      <vt:lpstr>Wingdings</vt:lpstr>
      <vt:lpstr>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Sari Smedman</dc:creator>
  <cp:lastModifiedBy>Sari Smedman</cp:lastModifiedBy>
  <cp:revision>4</cp:revision>
  <cp:lastPrinted>2023-10-31T22:41:52Z</cp:lastPrinted>
  <dcterms:created xsi:type="dcterms:W3CDTF">2023-10-20T12:39:32Z</dcterms:created>
  <dcterms:modified xsi:type="dcterms:W3CDTF">2026-10-18T11:01:34Z</dcterms:modified>
</cp:coreProperties>
</file>